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59" r:id="rId1"/>
  </p:sldMasterIdLst>
  <p:notesMasterIdLst>
    <p:notesMasterId r:id="rId110"/>
  </p:notesMasterIdLst>
  <p:handoutMasterIdLst>
    <p:handoutMasterId r:id="rId111"/>
  </p:handoutMasterIdLst>
  <p:sldIdLst>
    <p:sldId id="444" r:id="rId2"/>
    <p:sldId id="485" r:id="rId3"/>
    <p:sldId id="486" r:id="rId4"/>
    <p:sldId id="453" r:id="rId5"/>
    <p:sldId id="487" r:id="rId6"/>
    <p:sldId id="488" r:id="rId7"/>
    <p:sldId id="489" r:id="rId8"/>
    <p:sldId id="490" r:id="rId9"/>
    <p:sldId id="491" r:id="rId10"/>
    <p:sldId id="492" r:id="rId11"/>
    <p:sldId id="493" r:id="rId12"/>
    <p:sldId id="495" r:id="rId13"/>
    <p:sldId id="496" r:id="rId14"/>
    <p:sldId id="497" r:id="rId15"/>
    <p:sldId id="606" r:id="rId16"/>
    <p:sldId id="607" r:id="rId17"/>
    <p:sldId id="608" r:id="rId18"/>
    <p:sldId id="498" r:id="rId19"/>
    <p:sldId id="501" r:id="rId20"/>
    <p:sldId id="500" r:id="rId21"/>
    <p:sldId id="502" r:id="rId22"/>
    <p:sldId id="503" r:id="rId23"/>
    <p:sldId id="505" r:id="rId24"/>
    <p:sldId id="525" r:id="rId25"/>
    <p:sldId id="574" r:id="rId26"/>
    <p:sldId id="526" r:id="rId27"/>
    <p:sldId id="527" r:id="rId28"/>
    <p:sldId id="504" r:id="rId29"/>
    <p:sldId id="506" r:id="rId30"/>
    <p:sldId id="507" r:id="rId31"/>
    <p:sldId id="508" r:id="rId32"/>
    <p:sldId id="509" r:id="rId33"/>
    <p:sldId id="511" r:id="rId34"/>
    <p:sldId id="512" r:id="rId35"/>
    <p:sldId id="514" r:id="rId36"/>
    <p:sldId id="513" r:id="rId37"/>
    <p:sldId id="510" r:id="rId38"/>
    <p:sldId id="515" r:id="rId39"/>
    <p:sldId id="516" r:id="rId40"/>
    <p:sldId id="518" r:id="rId41"/>
    <p:sldId id="519" r:id="rId42"/>
    <p:sldId id="520" r:id="rId43"/>
    <p:sldId id="521" r:id="rId44"/>
    <p:sldId id="528" r:id="rId45"/>
    <p:sldId id="529" r:id="rId46"/>
    <p:sldId id="530" r:id="rId47"/>
    <p:sldId id="531" r:id="rId48"/>
    <p:sldId id="532" r:id="rId49"/>
    <p:sldId id="533" r:id="rId50"/>
    <p:sldId id="534" r:id="rId51"/>
    <p:sldId id="535" r:id="rId52"/>
    <p:sldId id="536" r:id="rId53"/>
    <p:sldId id="537" r:id="rId54"/>
    <p:sldId id="538" r:id="rId55"/>
    <p:sldId id="539" r:id="rId56"/>
    <p:sldId id="575" r:id="rId57"/>
    <p:sldId id="576" r:id="rId58"/>
    <p:sldId id="605" r:id="rId59"/>
    <p:sldId id="609" r:id="rId60"/>
    <p:sldId id="578" r:id="rId61"/>
    <p:sldId id="577" r:id="rId62"/>
    <p:sldId id="540" r:id="rId63"/>
    <p:sldId id="571" r:id="rId64"/>
    <p:sldId id="542" r:id="rId65"/>
    <p:sldId id="543" r:id="rId66"/>
    <p:sldId id="544" r:id="rId67"/>
    <p:sldId id="545" r:id="rId68"/>
    <p:sldId id="546" r:id="rId69"/>
    <p:sldId id="547" r:id="rId70"/>
    <p:sldId id="559" r:id="rId71"/>
    <p:sldId id="560" r:id="rId72"/>
    <p:sldId id="561" r:id="rId73"/>
    <p:sldId id="562" r:id="rId74"/>
    <p:sldId id="563" r:id="rId75"/>
    <p:sldId id="579" r:id="rId76"/>
    <p:sldId id="565" r:id="rId77"/>
    <p:sldId id="580" r:id="rId78"/>
    <p:sldId id="566" r:id="rId79"/>
    <p:sldId id="567" r:id="rId80"/>
    <p:sldId id="568" r:id="rId81"/>
    <p:sldId id="569" r:id="rId82"/>
    <p:sldId id="564" r:id="rId83"/>
    <p:sldId id="572" r:id="rId84"/>
    <p:sldId id="595" r:id="rId85"/>
    <p:sldId id="548" r:id="rId86"/>
    <p:sldId id="581" r:id="rId87"/>
    <p:sldId id="582" r:id="rId88"/>
    <p:sldId id="583" r:id="rId89"/>
    <p:sldId id="584" r:id="rId90"/>
    <p:sldId id="585" r:id="rId91"/>
    <p:sldId id="586" r:id="rId92"/>
    <p:sldId id="587" r:id="rId93"/>
    <p:sldId id="588" r:id="rId94"/>
    <p:sldId id="589" r:id="rId95"/>
    <p:sldId id="590" r:id="rId96"/>
    <p:sldId id="591" r:id="rId97"/>
    <p:sldId id="592" r:id="rId98"/>
    <p:sldId id="593" r:id="rId99"/>
    <p:sldId id="604" r:id="rId100"/>
    <p:sldId id="594" r:id="rId101"/>
    <p:sldId id="596" r:id="rId102"/>
    <p:sldId id="597" r:id="rId103"/>
    <p:sldId id="598" r:id="rId104"/>
    <p:sldId id="599" r:id="rId105"/>
    <p:sldId id="600" r:id="rId106"/>
    <p:sldId id="601" r:id="rId107"/>
    <p:sldId id="602" r:id="rId108"/>
    <p:sldId id="603" r:id="rId109"/>
  </p:sldIdLst>
  <p:sldSz cx="9144000" cy="5715000" type="screen16x10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9B8F"/>
    <a:srgbClr val="FFFFCC"/>
    <a:srgbClr val="FFE2C5"/>
    <a:srgbClr val="5F5F5F"/>
    <a:srgbClr val="808080"/>
    <a:srgbClr val="A2AEBA"/>
    <a:srgbClr val="BFC7CF"/>
    <a:srgbClr val="D9D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0" autoAdjust="0"/>
    <p:restoredTop sz="82252" autoAdjust="0"/>
  </p:normalViewPr>
  <p:slideViewPr>
    <p:cSldViewPr>
      <p:cViewPr>
        <p:scale>
          <a:sx n="88" d="100"/>
          <a:sy n="88" d="100"/>
        </p:scale>
        <p:origin x="-1808" y="-14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47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2652" y="-102"/>
      </p:cViewPr>
      <p:guideLst>
        <p:guide orient="horz" pos="2928"/>
        <p:guide pos="216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handoutMaster" Target="handoutMasters/handoutMaster1.xml"/><Relationship Id="rId112" Type="http://schemas.openxmlformats.org/officeDocument/2006/relationships/printerSettings" Target="printerSettings/printerSettings1.bin"/><Relationship Id="rId113" Type="http://schemas.openxmlformats.org/officeDocument/2006/relationships/presProps" Target="presProps.xml"/><Relationship Id="rId114" Type="http://schemas.openxmlformats.org/officeDocument/2006/relationships/viewProps" Target="viewProps.xml"/><Relationship Id="rId115" Type="http://schemas.openxmlformats.org/officeDocument/2006/relationships/theme" Target="theme/theme1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7F2A82-EFDD-AF40-8488-B65A42204B1D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610F9F52-9AC5-834F-8183-4CFDB77C8DC5}">
      <dgm:prSet phldrT="[Texte]" custT="1"/>
      <dgm:spPr/>
      <dgm:t>
        <a:bodyPr/>
        <a:lstStyle/>
        <a:p>
          <a:r>
            <a:rPr lang="fr-FR" sz="1600" dirty="0" smtClean="0"/>
            <a:t>First release of Netscape</a:t>
          </a:r>
          <a:endParaRPr lang="fr-FR" sz="1600" dirty="0"/>
        </a:p>
      </dgm:t>
    </dgm:pt>
    <dgm:pt modelId="{43241F9E-1B88-1548-B9D7-321395421EF2}" type="parTrans" cxnId="{6B573B44-092E-4841-B985-035A119A393A}">
      <dgm:prSet/>
      <dgm:spPr/>
      <dgm:t>
        <a:bodyPr/>
        <a:lstStyle/>
        <a:p>
          <a:endParaRPr lang="fr-FR"/>
        </a:p>
      </dgm:t>
    </dgm:pt>
    <dgm:pt modelId="{5B918D1E-C672-FF4F-A03A-7EE768B64B3A}" type="sibTrans" cxnId="{6B573B44-092E-4841-B985-035A119A393A}">
      <dgm:prSet/>
      <dgm:spPr/>
      <dgm:t>
        <a:bodyPr/>
        <a:lstStyle/>
        <a:p>
          <a:endParaRPr lang="fr-FR"/>
        </a:p>
      </dgm:t>
    </dgm:pt>
    <dgm:pt modelId="{104B8A0B-0594-4643-B4FA-48F9AA58D8F5}">
      <dgm:prSet phldrT="[Texte]" custT="1"/>
      <dgm:spPr/>
      <dgm:t>
        <a:bodyPr/>
        <a:lstStyle/>
        <a:p>
          <a:r>
            <a:rPr lang="fr-FR" sz="1600" dirty="0" smtClean="0"/>
            <a:t>JavaScript </a:t>
          </a:r>
          <a:r>
            <a:rPr lang="fr-FR" sz="1600" dirty="0" err="1" smtClean="0"/>
            <a:t>creation</a:t>
          </a:r>
          <a:endParaRPr lang="fr-FR" sz="1600" dirty="0"/>
        </a:p>
      </dgm:t>
    </dgm:pt>
    <dgm:pt modelId="{00E69083-40E5-394A-A7D6-A2EB52998F8D}" type="parTrans" cxnId="{B36CD248-61A6-254D-862C-5CDCD273CCD1}">
      <dgm:prSet/>
      <dgm:spPr/>
      <dgm:t>
        <a:bodyPr/>
        <a:lstStyle/>
        <a:p>
          <a:endParaRPr lang="fr-FR"/>
        </a:p>
      </dgm:t>
    </dgm:pt>
    <dgm:pt modelId="{EDD1B287-6674-3542-A907-74789ED2E166}" type="sibTrans" cxnId="{B36CD248-61A6-254D-862C-5CDCD273CCD1}">
      <dgm:prSet/>
      <dgm:spPr/>
      <dgm:t>
        <a:bodyPr/>
        <a:lstStyle/>
        <a:p>
          <a:endParaRPr lang="fr-FR"/>
        </a:p>
      </dgm:t>
    </dgm:pt>
    <dgm:pt modelId="{01A32395-81AB-A742-AC12-0FA27851D8BF}">
      <dgm:prSet phldrT="[Texte]" custT="1"/>
      <dgm:spPr/>
      <dgm:t>
        <a:bodyPr/>
        <a:lstStyle/>
        <a:p>
          <a:r>
            <a:rPr lang="fr-FR" sz="1600" dirty="0" smtClean="0"/>
            <a:t>Release of Netscape2 </a:t>
          </a:r>
          <a:r>
            <a:rPr lang="fr-FR" sz="1600" dirty="0" err="1" smtClean="0"/>
            <a:t>with</a:t>
          </a:r>
          <a:r>
            <a:rPr lang="fr-FR" sz="1600" dirty="0" smtClean="0"/>
            <a:t> JavaScript</a:t>
          </a:r>
          <a:endParaRPr lang="fr-FR" sz="1600" dirty="0"/>
        </a:p>
      </dgm:t>
    </dgm:pt>
    <dgm:pt modelId="{7A7ECB1F-51B0-2D44-82AD-6D7002FFA684}" type="parTrans" cxnId="{913D24D1-1F0D-E84C-97E6-260050188F95}">
      <dgm:prSet/>
      <dgm:spPr/>
      <dgm:t>
        <a:bodyPr/>
        <a:lstStyle/>
        <a:p>
          <a:endParaRPr lang="fr-FR"/>
        </a:p>
      </dgm:t>
    </dgm:pt>
    <dgm:pt modelId="{19FDB3C6-177F-014D-AD21-44C6D84DCAE9}" type="sibTrans" cxnId="{913D24D1-1F0D-E84C-97E6-260050188F95}">
      <dgm:prSet/>
      <dgm:spPr/>
      <dgm:t>
        <a:bodyPr/>
        <a:lstStyle/>
        <a:p>
          <a:endParaRPr lang="fr-FR"/>
        </a:p>
      </dgm:t>
    </dgm:pt>
    <dgm:pt modelId="{13549933-9133-E04E-BF29-3E8886A7C51B}">
      <dgm:prSet phldrT="[Texte]" custT="1"/>
      <dgm:spPr/>
      <dgm:t>
        <a:bodyPr/>
        <a:lstStyle/>
        <a:p>
          <a:r>
            <a:rPr lang="fr-FR" sz="1600" dirty="0" smtClean="0"/>
            <a:t>ECMA </a:t>
          </a:r>
          <a:r>
            <a:rPr lang="fr-FR" sz="1600" dirty="0" err="1" smtClean="0"/>
            <a:t>produced</a:t>
          </a:r>
          <a:r>
            <a:rPr lang="fr-FR" sz="1600" dirty="0" smtClean="0"/>
            <a:t> the </a:t>
          </a:r>
          <a:r>
            <a:rPr lang="fr-FR" sz="1600" dirty="0" err="1" smtClean="0"/>
            <a:t>ECMAScript</a:t>
          </a:r>
          <a:endParaRPr lang="fr-FR" sz="1600" dirty="0"/>
        </a:p>
      </dgm:t>
    </dgm:pt>
    <dgm:pt modelId="{0DFAC517-8B07-BB4C-B94D-C9F0CEDFE27C}" type="parTrans" cxnId="{5C26D783-47CB-D848-AB1B-12F53AD77BCB}">
      <dgm:prSet/>
      <dgm:spPr/>
      <dgm:t>
        <a:bodyPr/>
        <a:lstStyle/>
        <a:p>
          <a:endParaRPr lang="fr-FR"/>
        </a:p>
      </dgm:t>
    </dgm:pt>
    <dgm:pt modelId="{77FC0D66-2EFD-0745-8A8B-48EA16CD22CF}" type="sibTrans" cxnId="{5C26D783-47CB-D848-AB1B-12F53AD77BCB}">
      <dgm:prSet/>
      <dgm:spPr/>
      <dgm:t>
        <a:bodyPr/>
        <a:lstStyle/>
        <a:p>
          <a:endParaRPr lang="fr-FR"/>
        </a:p>
      </dgm:t>
    </dgm:pt>
    <dgm:pt modelId="{155A287B-01F9-EB4E-85F1-949FAA55D4B3}">
      <dgm:prSet phldrT="[Texte]" custT="1"/>
      <dgm:spPr/>
      <dgm:t>
        <a:bodyPr/>
        <a:lstStyle/>
        <a:p>
          <a:r>
            <a:rPr lang="en-US" sz="1600" dirty="0" smtClean="0">
              <a:solidFill>
                <a:schemeClr val="bg1"/>
              </a:solidFill>
            </a:rPr>
            <a:t>Release of IE3 with </a:t>
          </a:r>
          <a:r>
            <a:rPr lang="en-US" sz="1600" dirty="0" err="1" smtClean="0">
              <a:solidFill>
                <a:schemeClr val="bg1"/>
              </a:solidFill>
            </a:rPr>
            <a:t>JScript</a:t>
          </a:r>
          <a:r>
            <a:rPr lang="en-US" sz="1600" dirty="0" smtClean="0">
              <a:solidFill>
                <a:schemeClr val="bg1"/>
              </a:solidFill>
            </a:rPr>
            <a:t> </a:t>
          </a:r>
        </a:p>
        <a:p>
          <a:r>
            <a:rPr lang="en-US" sz="1600" dirty="0" smtClean="0">
              <a:solidFill>
                <a:schemeClr val="bg1"/>
              </a:solidFill>
            </a:rPr>
            <a:t>(MS </a:t>
          </a:r>
          <a:r>
            <a:rPr lang="en-US" sz="1600" dirty="0" err="1" smtClean="0">
              <a:solidFill>
                <a:schemeClr val="bg1"/>
              </a:solidFill>
            </a:rPr>
            <a:t>implem</a:t>
          </a:r>
          <a:r>
            <a:rPr lang="en-US" sz="1600" dirty="0" smtClean="0">
              <a:solidFill>
                <a:schemeClr val="bg1"/>
              </a:solidFill>
            </a:rPr>
            <a:t>. of JS)</a:t>
          </a:r>
          <a:endParaRPr lang="fr-FR" sz="1600" dirty="0">
            <a:solidFill>
              <a:schemeClr val="bg1"/>
            </a:solidFill>
          </a:endParaRPr>
        </a:p>
      </dgm:t>
    </dgm:pt>
    <dgm:pt modelId="{AAAEB13E-ADDC-8D47-8510-24E528D047A7}" type="parTrans" cxnId="{ACA2133E-7C72-C448-9DBE-0602F7606558}">
      <dgm:prSet/>
      <dgm:spPr/>
      <dgm:t>
        <a:bodyPr/>
        <a:lstStyle/>
        <a:p>
          <a:endParaRPr lang="fr-FR"/>
        </a:p>
      </dgm:t>
    </dgm:pt>
    <dgm:pt modelId="{239C961A-D812-A548-8233-D2F6C3567EFD}" type="sibTrans" cxnId="{ACA2133E-7C72-C448-9DBE-0602F7606558}">
      <dgm:prSet/>
      <dgm:spPr/>
      <dgm:t>
        <a:bodyPr/>
        <a:lstStyle/>
        <a:p>
          <a:endParaRPr lang="fr-FR"/>
        </a:p>
      </dgm:t>
    </dgm:pt>
    <dgm:pt modelId="{88B3C5A8-6E4D-7E45-AF2A-33EDE411167E}" type="pres">
      <dgm:prSet presAssocID="{6E7F2A82-EFDD-AF40-8488-B65A42204B1D}" presName="CompostProcess" presStyleCnt="0">
        <dgm:presLayoutVars>
          <dgm:dir/>
          <dgm:resizeHandles val="exact"/>
        </dgm:presLayoutVars>
      </dgm:prSet>
      <dgm:spPr/>
    </dgm:pt>
    <dgm:pt modelId="{7F077594-B3AA-8645-825D-31FB820630AC}" type="pres">
      <dgm:prSet presAssocID="{6E7F2A82-EFDD-AF40-8488-B65A42204B1D}" presName="arrow" presStyleLbl="bgShp" presStyleIdx="0" presStyleCnt="1"/>
      <dgm:spPr/>
    </dgm:pt>
    <dgm:pt modelId="{421803B7-148C-D840-8C2A-1C1276E798E5}" type="pres">
      <dgm:prSet presAssocID="{6E7F2A82-EFDD-AF40-8488-B65A42204B1D}" presName="linearProcess" presStyleCnt="0"/>
      <dgm:spPr/>
    </dgm:pt>
    <dgm:pt modelId="{E6AACA6B-554F-BF4D-AA02-139F7C24C374}" type="pres">
      <dgm:prSet presAssocID="{610F9F52-9AC5-834F-8183-4CFDB77C8DC5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1A91741-D21E-D049-A3DB-091F8B894044}" type="pres">
      <dgm:prSet presAssocID="{5B918D1E-C672-FF4F-A03A-7EE768B64B3A}" presName="sibTrans" presStyleCnt="0"/>
      <dgm:spPr/>
    </dgm:pt>
    <dgm:pt modelId="{036A6867-6F3F-2B4F-9624-908667669577}" type="pres">
      <dgm:prSet presAssocID="{104B8A0B-0594-4643-B4FA-48F9AA58D8F5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886373D-8C0C-404C-922B-3D4D76BD5D4B}" type="pres">
      <dgm:prSet presAssocID="{EDD1B287-6674-3542-A907-74789ED2E166}" presName="sibTrans" presStyleCnt="0"/>
      <dgm:spPr/>
    </dgm:pt>
    <dgm:pt modelId="{EFB48D02-7F82-AB4D-9FDC-0942EA33240F}" type="pres">
      <dgm:prSet presAssocID="{01A32395-81AB-A742-AC12-0FA27851D8BF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6A8C701-1FB5-E44D-AD08-6F80FDC28327}" type="pres">
      <dgm:prSet presAssocID="{19FDB3C6-177F-014D-AD21-44C6D84DCAE9}" presName="sibTrans" presStyleCnt="0"/>
      <dgm:spPr/>
    </dgm:pt>
    <dgm:pt modelId="{0BC11F5E-FA73-1540-9064-6945EEA2426E}" type="pres">
      <dgm:prSet presAssocID="{13549933-9133-E04E-BF29-3E8886A7C51B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4E74BC8-ADB1-364B-954C-72DC640AB484}" type="pres">
      <dgm:prSet presAssocID="{77FC0D66-2EFD-0745-8A8B-48EA16CD22CF}" presName="sibTrans" presStyleCnt="0"/>
      <dgm:spPr/>
    </dgm:pt>
    <dgm:pt modelId="{2F449A30-2549-3748-ABE3-75B73D3982CD}" type="pres">
      <dgm:prSet presAssocID="{155A287B-01F9-EB4E-85F1-949FAA55D4B3}" presName="textNode" presStyleLbl="node1" presStyleIdx="4" presStyleCnt="5" custScaleX="12386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B573B44-092E-4841-B985-035A119A393A}" srcId="{6E7F2A82-EFDD-AF40-8488-B65A42204B1D}" destId="{610F9F52-9AC5-834F-8183-4CFDB77C8DC5}" srcOrd="0" destOrd="0" parTransId="{43241F9E-1B88-1548-B9D7-321395421EF2}" sibTransId="{5B918D1E-C672-FF4F-A03A-7EE768B64B3A}"/>
    <dgm:cxn modelId="{24A73E0A-9583-4C22-99E2-1B3DFDFC7017}" type="presOf" srcId="{104B8A0B-0594-4643-B4FA-48F9AA58D8F5}" destId="{036A6867-6F3F-2B4F-9624-908667669577}" srcOrd="0" destOrd="0" presId="urn:microsoft.com/office/officeart/2005/8/layout/hProcess9"/>
    <dgm:cxn modelId="{405F3E8B-FA30-4D51-9EE0-EC1A0BC92B62}" type="presOf" srcId="{155A287B-01F9-EB4E-85F1-949FAA55D4B3}" destId="{2F449A30-2549-3748-ABE3-75B73D3982CD}" srcOrd="0" destOrd="0" presId="urn:microsoft.com/office/officeart/2005/8/layout/hProcess9"/>
    <dgm:cxn modelId="{5C26D783-47CB-D848-AB1B-12F53AD77BCB}" srcId="{6E7F2A82-EFDD-AF40-8488-B65A42204B1D}" destId="{13549933-9133-E04E-BF29-3E8886A7C51B}" srcOrd="3" destOrd="0" parTransId="{0DFAC517-8B07-BB4C-B94D-C9F0CEDFE27C}" sibTransId="{77FC0D66-2EFD-0745-8A8B-48EA16CD22CF}"/>
    <dgm:cxn modelId="{045F3175-B304-4D63-933E-FB257FFB675D}" type="presOf" srcId="{13549933-9133-E04E-BF29-3E8886A7C51B}" destId="{0BC11F5E-FA73-1540-9064-6945EEA2426E}" srcOrd="0" destOrd="0" presId="urn:microsoft.com/office/officeart/2005/8/layout/hProcess9"/>
    <dgm:cxn modelId="{D248BAC5-4126-4C7A-8302-7B8E8D46B633}" type="presOf" srcId="{610F9F52-9AC5-834F-8183-4CFDB77C8DC5}" destId="{E6AACA6B-554F-BF4D-AA02-139F7C24C374}" srcOrd="0" destOrd="0" presId="urn:microsoft.com/office/officeart/2005/8/layout/hProcess9"/>
    <dgm:cxn modelId="{ACA2133E-7C72-C448-9DBE-0602F7606558}" srcId="{6E7F2A82-EFDD-AF40-8488-B65A42204B1D}" destId="{155A287B-01F9-EB4E-85F1-949FAA55D4B3}" srcOrd="4" destOrd="0" parTransId="{AAAEB13E-ADDC-8D47-8510-24E528D047A7}" sibTransId="{239C961A-D812-A548-8233-D2F6C3567EFD}"/>
    <dgm:cxn modelId="{55893990-4CCB-4B67-A063-009EBA527278}" type="presOf" srcId="{01A32395-81AB-A742-AC12-0FA27851D8BF}" destId="{EFB48D02-7F82-AB4D-9FDC-0942EA33240F}" srcOrd="0" destOrd="0" presId="urn:microsoft.com/office/officeart/2005/8/layout/hProcess9"/>
    <dgm:cxn modelId="{B36CD248-61A6-254D-862C-5CDCD273CCD1}" srcId="{6E7F2A82-EFDD-AF40-8488-B65A42204B1D}" destId="{104B8A0B-0594-4643-B4FA-48F9AA58D8F5}" srcOrd="1" destOrd="0" parTransId="{00E69083-40E5-394A-A7D6-A2EB52998F8D}" sibTransId="{EDD1B287-6674-3542-A907-74789ED2E166}"/>
    <dgm:cxn modelId="{913D24D1-1F0D-E84C-97E6-260050188F95}" srcId="{6E7F2A82-EFDD-AF40-8488-B65A42204B1D}" destId="{01A32395-81AB-A742-AC12-0FA27851D8BF}" srcOrd="2" destOrd="0" parTransId="{7A7ECB1F-51B0-2D44-82AD-6D7002FFA684}" sibTransId="{19FDB3C6-177F-014D-AD21-44C6D84DCAE9}"/>
    <dgm:cxn modelId="{A54822C2-D974-41B7-ABE9-E11E1E5B3CD4}" type="presOf" srcId="{6E7F2A82-EFDD-AF40-8488-B65A42204B1D}" destId="{88B3C5A8-6E4D-7E45-AF2A-33EDE411167E}" srcOrd="0" destOrd="0" presId="urn:microsoft.com/office/officeart/2005/8/layout/hProcess9"/>
    <dgm:cxn modelId="{0A8015A1-0587-4D12-BFFF-02D959B7C418}" type="presParOf" srcId="{88B3C5A8-6E4D-7E45-AF2A-33EDE411167E}" destId="{7F077594-B3AA-8645-825D-31FB820630AC}" srcOrd="0" destOrd="0" presId="urn:microsoft.com/office/officeart/2005/8/layout/hProcess9"/>
    <dgm:cxn modelId="{24D770BF-D79B-41B7-B2C4-64506A9EFD2D}" type="presParOf" srcId="{88B3C5A8-6E4D-7E45-AF2A-33EDE411167E}" destId="{421803B7-148C-D840-8C2A-1C1276E798E5}" srcOrd="1" destOrd="0" presId="urn:microsoft.com/office/officeart/2005/8/layout/hProcess9"/>
    <dgm:cxn modelId="{D30B48FB-AA7A-4A04-85F0-24A9774FCA8B}" type="presParOf" srcId="{421803B7-148C-D840-8C2A-1C1276E798E5}" destId="{E6AACA6B-554F-BF4D-AA02-139F7C24C374}" srcOrd="0" destOrd="0" presId="urn:microsoft.com/office/officeart/2005/8/layout/hProcess9"/>
    <dgm:cxn modelId="{20EFB21F-5F01-4E23-97B1-8DD587FECE08}" type="presParOf" srcId="{421803B7-148C-D840-8C2A-1C1276E798E5}" destId="{21A91741-D21E-D049-A3DB-091F8B894044}" srcOrd="1" destOrd="0" presId="urn:microsoft.com/office/officeart/2005/8/layout/hProcess9"/>
    <dgm:cxn modelId="{9BE3942E-2F54-4777-8B18-4FFDFC1DC186}" type="presParOf" srcId="{421803B7-148C-D840-8C2A-1C1276E798E5}" destId="{036A6867-6F3F-2B4F-9624-908667669577}" srcOrd="2" destOrd="0" presId="urn:microsoft.com/office/officeart/2005/8/layout/hProcess9"/>
    <dgm:cxn modelId="{113DEB15-90FE-4850-916F-8CCADA95AD33}" type="presParOf" srcId="{421803B7-148C-D840-8C2A-1C1276E798E5}" destId="{5886373D-8C0C-404C-922B-3D4D76BD5D4B}" srcOrd="3" destOrd="0" presId="urn:microsoft.com/office/officeart/2005/8/layout/hProcess9"/>
    <dgm:cxn modelId="{6B204820-2E4D-4DF0-907B-AF78957FDA23}" type="presParOf" srcId="{421803B7-148C-D840-8C2A-1C1276E798E5}" destId="{EFB48D02-7F82-AB4D-9FDC-0942EA33240F}" srcOrd="4" destOrd="0" presId="urn:microsoft.com/office/officeart/2005/8/layout/hProcess9"/>
    <dgm:cxn modelId="{48894C3E-D60C-419F-A790-82ADCB134B14}" type="presParOf" srcId="{421803B7-148C-D840-8C2A-1C1276E798E5}" destId="{E6A8C701-1FB5-E44D-AD08-6F80FDC28327}" srcOrd="5" destOrd="0" presId="urn:microsoft.com/office/officeart/2005/8/layout/hProcess9"/>
    <dgm:cxn modelId="{7C2FF2E9-3B00-4022-8E8B-3D5D397AE98B}" type="presParOf" srcId="{421803B7-148C-D840-8C2A-1C1276E798E5}" destId="{0BC11F5E-FA73-1540-9064-6945EEA2426E}" srcOrd="6" destOrd="0" presId="urn:microsoft.com/office/officeart/2005/8/layout/hProcess9"/>
    <dgm:cxn modelId="{BB9B32F1-3597-4EA4-B292-BE2DCA19F6F8}" type="presParOf" srcId="{421803B7-148C-D840-8C2A-1C1276E798E5}" destId="{C4E74BC8-ADB1-364B-954C-72DC640AB484}" srcOrd="7" destOrd="0" presId="urn:microsoft.com/office/officeart/2005/8/layout/hProcess9"/>
    <dgm:cxn modelId="{C4F8BCBB-0162-4449-AAFD-0BA487673838}" type="presParOf" srcId="{421803B7-148C-D840-8C2A-1C1276E798E5}" destId="{2F449A30-2549-3748-ABE3-75B73D3982C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7F2A82-EFDD-AF40-8488-B65A42204B1D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610F9F52-9AC5-834F-8183-4CFDB77C8DC5}">
      <dgm:prSet phldrT="[Texte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Release of JavaScript 1.1 and Netscape 3</a:t>
          </a:r>
          <a:endParaRPr lang="fr-FR" dirty="0">
            <a:solidFill>
              <a:schemeClr val="bg1"/>
            </a:solidFill>
          </a:endParaRPr>
        </a:p>
      </dgm:t>
    </dgm:pt>
    <dgm:pt modelId="{43241F9E-1B88-1548-B9D7-321395421EF2}" type="parTrans" cxnId="{6B573B44-092E-4841-B985-035A119A393A}">
      <dgm:prSet/>
      <dgm:spPr/>
      <dgm:t>
        <a:bodyPr/>
        <a:lstStyle/>
        <a:p>
          <a:endParaRPr lang="fr-FR"/>
        </a:p>
      </dgm:t>
    </dgm:pt>
    <dgm:pt modelId="{5B918D1E-C672-FF4F-A03A-7EE768B64B3A}" type="sibTrans" cxnId="{6B573B44-092E-4841-B985-035A119A393A}">
      <dgm:prSet/>
      <dgm:spPr/>
      <dgm:t>
        <a:bodyPr/>
        <a:lstStyle/>
        <a:p>
          <a:endParaRPr lang="fr-FR"/>
        </a:p>
      </dgm:t>
    </dgm:pt>
    <dgm:pt modelId="{104B8A0B-0594-4643-B4FA-48F9AA58D8F5}">
      <dgm:prSet phldrT="[Texte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Release of JavaScript 1.2</a:t>
          </a:r>
          <a:endParaRPr lang="fr-FR" dirty="0">
            <a:solidFill>
              <a:schemeClr val="bg1"/>
            </a:solidFill>
          </a:endParaRPr>
        </a:p>
      </dgm:t>
    </dgm:pt>
    <dgm:pt modelId="{00E69083-40E5-394A-A7D6-A2EB52998F8D}" type="parTrans" cxnId="{B36CD248-61A6-254D-862C-5CDCD273CCD1}">
      <dgm:prSet/>
      <dgm:spPr/>
      <dgm:t>
        <a:bodyPr/>
        <a:lstStyle/>
        <a:p>
          <a:endParaRPr lang="fr-FR"/>
        </a:p>
      </dgm:t>
    </dgm:pt>
    <dgm:pt modelId="{EDD1B287-6674-3542-A907-74789ED2E166}" type="sibTrans" cxnId="{B36CD248-61A6-254D-862C-5CDCD273CCD1}">
      <dgm:prSet/>
      <dgm:spPr/>
      <dgm:t>
        <a:bodyPr/>
        <a:lstStyle/>
        <a:p>
          <a:endParaRPr lang="fr-FR"/>
        </a:p>
      </dgm:t>
    </dgm:pt>
    <dgm:pt modelId="{01A32395-81AB-A742-AC12-0FA27851D8BF}">
      <dgm:prSet phldrT="[Texte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Release of Netscape 4</a:t>
          </a:r>
          <a:endParaRPr lang="fr-FR" dirty="0">
            <a:solidFill>
              <a:schemeClr val="bg1"/>
            </a:solidFill>
          </a:endParaRPr>
        </a:p>
      </dgm:t>
    </dgm:pt>
    <dgm:pt modelId="{7A7ECB1F-51B0-2D44-82AD-6D7002FFA684}" type="parTrans" cxnId="{913D24D1-1F0D-E84C-97E6-260050188F95}">
      <dgm:prSet/>
      <dgm:spPr/>
      <dgm:t>
        <a:bodyPr/>
        <a:lstStyle/>
        <a:p>
          <a:endParaRPr lang="fr-FR"/>
        </a:p>
      </dgm:t>
    </dgm:pt>
    <dgm:pt modelId="{19FDB3C6-177F-014D-AD21-44C6D84DCAE9}" type="sibTrans" cxnId="{913D24D1-1F0D-E84C-97E6-260050188F95}">
      <dgm:prSet/>
      <dgm:spPr/>
      <dgm:t>
        <a:bodyPr/>
        <a:lstStyle/>
        <a:p>
          <a:endParaRPr lang="fr-FR"/>
        </a:p>
      </dgm:t>
    </dgm:pt>
    <dgm:pt modelId="{13549933-9133-E04E-BF29-3E8886A7C51B}">
      <dgm:prSet phldrT="[Texte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Release of Internet Explorer 5 with JavaScript 1.5</a:t>
          </a:r>
          <a:endParaRPr lang="fr-FR" dirty="0">
            <a:solidFill>
              <a:schemeClr val="bg1"/>
            </a:solidFill>
          </a:endParaRPr>
        </a:p>
      </dgm:t>
    </dgm:pt>
    <dgm:pt modelId="{0DFAC517-8B07-BB4C-B94D-C9F0CEDFE27C}" type="parTrans" cxnId="{5C26D783-47CB-D848-AB1B-12F53AD77BCB}">
      <dgm:prSet/>
      <dgm:spPr/>
      <dgm:t>
        <a:bodyPr/>
        <a:lstStyle/>
        <a:p>
          <a:endParaRPr lang="fr-FR"/>
        </a:p>
      </dgm:t>
    </dgm:pt>
    <dgm:pt modelId="{77FC0D66-2EFD-0745-8A8B-48EA16CD22CF}" type="sibTrans" cxnId="{5C26D783-47CB-D848-AB1B-12F53AD77BCB}">
      <dgm:prSet/>
      <dgm:spPr/>
      <dgm:t>
        <a:bodyPr/>
        <a:lstStyle/>
        <a:p>
          <a:endParaRPr lang="fr-FR"/>
        </a:p>
      </dgm:t>
    </dgm:pt>
    <dgm:pt modelId="{78C1426E-9C6A-41DE-A883-ECDE5AEF8110}">
      <dgm:prSet phldrT="[Texte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Appearance of the term: DHTML</a:t>
          </a:r>
          <a:endParaRPr lang="fr-FR" dirty="0">
            <a:solidFill>
              <a:schemeClr val="bg1"/>
            </a:solidFill>
          </a:endParaRPr>
        </a:p>
      </dgm:t>
    </dgm:pt>
    <dgm:pt modelId="{4353F03C-CB43-470A-8E0B-386A677B6784}" type="parTrans" cxnId="{171E8DDA-C5EB-4A14-AD46-6C9BDE6D609F}">
      <dgm:prSet/>
      <dgm:spPr/>
    </dgm:pt>
    <dgm:pt modelId="{1BE4C9AF-08F0-44A2-9877-B10826109908}" type="sibTrans" cxnId="{171E8DDA-C5EB-4A14-AD46-6C9BDE6D609F}">
      <dgm:prSet/>
      <dgm:spPr/>
    </dgm:pt>
    <dgm:pt modelId="{88B3C5A8-6E4D-7E45-AF2A-33EDE411167E}" type="pres">
      <dgm:prSet presAssocID="{6E7F2A82-EFDD-AF40-8488-B65A42204B1D}" presName="CompostProcess" presStyleCnt="0">
        <dgm:presLayoutVars>
          <dgm:dir/>
          <dgm:resizeHandles val="exact"/>
        </dgm:presLayoutVars>
      </dgm:prSet>
      <dgm:spPr/>
    </dgm:pt>
    <dgm:pt modelId="{7F077594-B3AA-8645-825D-31FB820630AC}" type="pres">
      <dgm:prSet presAssocID="{6E7F2A82-EFDD-AF40-8488-B65A42204B1D}" presName="arrow" presStyleLbl="bgShp" presStyleIdx="0" presStyleCnt="1"/>
      <dgm:spPr/>
    </dgm:pt>
    <dgm:pt modelId="{421803B7-148C-D840-8C2A-1C1276E798E5}" type="pres">
      <dgm:prSet presAssocID="{6E7F2A82-EFDD-AF40-8488-B65A42204B1D}" presName="linearProcess" presStyleCnt="0"/>
      <dgm:spPr/>
    </dgm:pt>
    <dgm:pt modelId="{E6AACA6B-554F-BF4D-AA02-139F7C24C374}" type="pres">
      <dgm:prSet presAssocID="{610F9F52-9AC5-834F-8183-4CFDB77C8DC5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1A91741-D21E-D049-A3DB-091F8B894044}" type="pres">
      <dgm:prSet presAssocID="{5B918D1E-C672-FF4F-A03A-7EE768B64B3A}" presName="sibTrans" presStyleCnt="0"/>
      <dgm:spPr/>
    </dgm:pt>
    <dgm:pt modelId="{036A6867-6F3F-2B4F-9624-908667669577}" type="pres">
      <dgm:prSet presAssocID="{104B8A0B-0594-4643-B4FA-48F9AA58D8F5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886373D-8C0C-404C-922B-3D4D76BD5D4B}" type="pres">
      <dgm:prSet presAssocID="{EDD1B287-6674-3542-A907-74789ED2E166}" presName="sibTrans" presStyleCnt="0"/>
      <dgm:spPr/>
    </dgm:pt>
    <dgm:pt modelId="{EFB48D02-7F82-AB4D-9FDC-0942EA33240F}" type="pres">
      <dgm:prSet presAssocID="{01A32395-81AB-A742-AC12-0FA27851D8BF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6A8C701-1FB5-E44D-AD08-6F80FDC28327}" type="pres">
      <dgm:prSet presAssocID="{19FDB3C6-177F-014D-AD21-44C6D84DCAE9}" presName="sibTrans" presStyleCnt="0"/>
      <dgm:spPr/>
    </dgm:pt>
    <dgm:pt modelId="{12BC6F9D-E9F5-42DF-B224-245F0ED2176F}" type="pres">
      <dgm:prSet presAssocID="{78C1426E-9C6A-41DE-A883-ECDE5AEF8110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EE73853-D39D-4ED8-B881-41EDAD313179}" type="pres">
      <dgm:prSet presAssocID="{1BE4C9AF-08F0-44A2-9877-B10826109908}" presName="sibTrans" presStyleCnt="0"/>
      <dgm:spPr/>
    </dgm:pt>
    <dgm:pt modelId="{0BC11F5E-FA73-1540-9064-6945EEA2426E}" type="pres">
      <dgm:prSet presAssocID="{13549933-9133-E04E-BF29-3E8886A7C51B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71E8DDA-C5EB-4A14-AD46-6C9BDE6D609F}" srcId="{6E7F2A82-EFDD-AF40-8488-B65A42204B1D}" destId="{78C1426E-9C6A-41DE-A883-ECDE5AEF8110}" srcOrd="3" destOrd="0" parTransId="{4353F03C-CB43-470A-8E0B-386A677B6784}" sibTransId="{1BE4C9AF-08F0-44A2-9877-B10826109908}"/>
    <dgm:cxn modelId="{6B573B44-092E-4841-B985-035A119A393A}" srcId="{6E7F2A82-EFDD-AF40-8488-B65A42204B1D}" destId="{610F9F52-9AC5-834F-8183-4CFDB77C8DC5}" srcOrd="0" destOrd="0" parTransId="{43241F9E-1B88-1548-B9D7-321395421EF2}" sibTransId="{5B918D1E-C672-FF4F-A03A-7EE768B64B3A}"/>
    <dgm:cxn modelId="{C9416B96-6960-4692-A1B7-0F7584583826}" type="presOf" srcId="{610F9F52-9AC5-834F-8183-4CFDB77C8DC5}" destId="{E6AACA6B-554F-BF4D-AA02-139F7C24C374}" srcOrd="0" destOrd="0" presId="urn:microsoft.com/office/officeart/2005/8/layout/hProcess9"/>
    <dgm:cxn modelId="{185A36D9-872A-4C50-838C-C3816AA66F38}" type="presOf" srcId="{6E7F2A82-EFDD-AF40-8488-B65A42204B1D}" destId="{88B3C5A8-6E4D-7E45-AF2A-33EDE411167E}" srcOrd="0" destOrd="0" presId="urn:microsoft.com/office/officeart/2005/8/layout/hProcess9"/>
    <dgm:cxn modelId="{5C26D783-47CB-D848-AB1B-12F53AD77BCB}" srcId="{6E7F2A82-EFDD-AF40-8488-B65A42204B1D}" destId="{13549933-9133-E04E-BF29-3E8886A7C51B}" srcOrd="4" destOrd="0" parTransId="{0DFAC517-8B07-BB4C-B94D-C9F0CEDFE27C}" sibTransId="{77FC0D66-2EFD-0745-8A8B-48EA16CD22CF}"/>
    <dgm:cxn modelId="{99CA50FE-5704-4ADD-B8A5-19D6BF8FB2BC}" type="presOf" srcId="{13549933-9133-E04E-BF29-3E8886A7C51B}" destId="{0BC11F5E-FA73-1540-9064-6945EEA2426E}" srcOrd="0" destOrd="0" presId="urn:microsoft.com/office/officeart/2005/8/layout/hProcess9"/>
    <dgm:cxn modelId="{3D968587-E91D-4D71-917F-2396FAB3B32D}" type="presOf" srcId="{01A32395-81AB-A742-AC12-0FA27851D8BF}" destId="{EFB48D02-7F82-AB4D-9FDC-0942EA33240F}" srcOrd="0" destOrd="0" presId="urn:microsoft.com/office/officeart/2005/8/layout/hProcess9"/>
    <dgm:cxn modelId="{5C637E64-E7D2-4079-9113-D08BB91090CE}" type="presOf" srcId="{78C1426E-9C6A-41DE-A883-ECDE5AEF8110}" destId="{12BC6F9D-E9F5-42DF-B224-245F0ED2176F}" srcOrd="0" destOrd="0" presId="urn:microsoft.com/office/officeart/2005/8/layout/hProcess9"/>
    <dgm:cxn modelId="{B36CD248-61A6-254D-862C-5CDCD273CCD1}" srcId="{6E7F2A82-EFDD-AF40-8488-B65A42204B1D}" destId="{104B8A0B-0594-4643-B4FA-48F9AA58D8F5}" srcOrd="1" destOrd="0" parTransId="{00E69083-40E5-394A-A7D6-A2EB52998F8D}" sibTransId="{EDD1B287-6674-3542-A907-74789ED2E166}"/>
    <dgm:cxn modelId="{913D24D1-1F0D-E84C-97E6-260050188F95}" srcId="{6E7F2A82-EFDD-AF40-8488-B65A42204B1D}" destId="{01A32395-81AB-A742-AC12-0FA27851D8BF}" srcOrd="2" destOrd="0" parTransId="{7A7ECB1F-51B0-2D44-82AD-6D7002FFA684}" sibTransId="{19FDB3C6-177F-014D-AD21-44C6D84DCAE9}"/>
    <dgm:cxn modelId="{1DC16F6C-9135-4B94-A3A5-B377C07CAC7C}" type="presOf" srcId="{104B8A0B-0594-4643-B4FA-48F9AA58D8F5}" destId="{036A6867-6F3F-2B4F-9624-908667669577}" srcOrd="0" destOrd="0" presId="urn:microsoft.com/office/officeart/2005/8/layout/hProcess9"/>
    <dgm:cxn modelId="{B39CA4E0-722F-4ADD-9966-040B7C535397}" type="presParOf" srcId="{88B3C5A8-6E4D-7E45-AF2A-33EDE411167E}" destId="{7F077594-B3AA-8645-825D-31FB820630AC}" srcOrd="0" destOrd="0" presId="urn:microsoft.com/office/officeart/2005/8/layout/hProcess9"/>
    <dgm:cxn modelId="{CD52A84C-FCAF-4C5F-A514-8AE597733823}" type="presParOf" srcId="{88B3C5A8-6E4D-7E45-AF2A-33EDE411167E}" destId="{421803B7-148C-D840-8C2A-1C1276E798E5}" srcOrd="1" destOrd="0" presId="urn:microsoft.com/office/officeart/2005/8/layout/hProcess9"/>
    <dgm:cxn modelId="{15D508AA-8312-4E72-B257-938926D474EB}" type="presParOf" srcId="{421803B7-148C-D840-8C2A-1C1276E798E5}" destId="{E6AACA6B-554F-BF4D-AA02-139F7C24C374}" srcOrd="0" destOrd="0" presId="urn:microsoft.com/office/officeart/2005/8/layout/hProcess9"/>
    <dgm:cxn modelId="{EDC236E4-9EDA-441F-A598-DE6E663F4858}" type="presParOf" srcId="{421803B7-148C-D840-8C2A-1C1276E798E5}" destId="{21A91741-D21E-D049-A3DB-091F8B894044}" srcOrd="1" destOrd="0" presId="urn:microsoft.com/office/officeart/2005/8/layout/hProcess9"/>
    <dgm:cxn modelId="{8906A6B8-4254-43B9-B02D-52A8DBA54DC1}" type="presParOf" srcId="{421803B7-148C-D840-8C2A-1C1276E798E5}" destId="{036A6867-6F3F-2B4F-9624-908667669577}" srcOrd="2" destOrd="0" presId="urn:microsoft.com/office/officeart/2005/8/layout/hProcess9"/>
    <dgm:cxn modelId="{1A4EC258-6AD9-4F93-BDD2-ADE2ED39F27F}" type="presParOf" srcId="{421803B7-148C-D840-8C2A-1C1276E798E5}" destId="{5886373D-8C0C-404C-922B-3D4D76BD5D4B}" srcOrd="3" destOrd="0" presId="urn:microsoft.com/office/officeart/2005/8/layout/hProcess9"/>
    <dgm:cxn modelId="{F7940FDC-0DBA-4F0C-B7A9-C952D2D7CEE8}" type="presParOf" srcId="{421803B7-148C-D840-8C2A-1C1276E798E5}" destId="{EFB48D02-7F82-AB4D-9FDC-0942EA33240F}" srcOrd="4" destOrd="0" presId="urn:microsoft.com/office/officeart/2005/8/layout/hProcess9"/>
    <dgm:cxn modelId="{42819319-AE75-43C8-90A4-95D647E1285D}" type="presParOf" srcId="{421803B7-148C-D840-8C2A-1C1276E798E5}" destId="{E6A8C701-1FB5-E44D-AD08-6F80FDC28327}" srcOrd="5" destOrd="0" presId="urn:microsoft.com/office/officeart/2005/8/layout/hProcess9"/>
    <dgm:cxn modelId="{5AA62C2D-1B81-496F-8C6F-FECB9A0D1762}" type="presParOf" srcId="{421803B7-148C-D840-8C2A-1C1276E798E5}" destId="{12BC6F9D-E9F5-42DF-B224-245F0ED2176F}" srcOrd="6" destOrd="0" presId="urn:microsoft.com/office/officeart/2005/8/layout/hProcess9"/>
    <dgm:cxn modelId="{E40E2C11-B376-43B4-9B35-4EFCBE9786A0}" type="presParOf" srcId="{421803B7-148C-D840-8C2A-1C1276E798E5}" destId="{3EE73853-D39D-4ED8-B881-41EDAD313179}" srcOrd="7" destOrd="0" presId="urn:microsoft.com/office/officeart/2005/8/layout/hProcess9"/>
    <dgm:cxn modelId="{59BFFD27-4172-4C45-82DF-BBC77F999D0B}" type="presParOf" srcId="{421803B7-148C-D840-8C2A-1C1276E798E5}" destId="{0BC11F5E-FA73-1540-9064-6945EEA2426E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7F2A82-EFDD-AF40-8488-B65A42204B1D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610F9F52-9AC5-834F-8183-4CFDB77C8DC5}">
      <dgm:prSet phldrT="[Texte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JavaScript 1.5</a:t>
          </a:r>
          <a:endParaRPr lang="fr-FR" dirty="0">
            <a:solidFill>
              <a:schemeClr val="bg1"/>
            </a:solidFill>
          </a:endParaRPr>
        </a:p>
      </dgm:t>
    </dgm:pt>
    <dgm:pt modelId="{43241F9E-1B88-1548-B9D7-321395421EF2}" type="parTrans" cxnId="{6B573B44-092E-4841-B985-035A119A393A}">
      <dgm:prSet/>
      <dgm:spPr/>
      <dgm:t>
        <a:bodyPr/>
        <a:lstStyle/>
        <a:p>
          <a:endParaRPr lang="fr-FR"/>
        </a:p>
      </dgm:t>
    </dgm:pt>
    <dgm:pt modelId="{5B918D1E-C672-FF4F-A03A-7EE768B64B3A}" type="sibTrans" cxnId="{6B573B44-092E-4841-B985-035A119A393A}">
      <dgm:prSet/>
      <dgm:spPr/>
      <dgm:t>
        <a:bodyPr/>
        <a:lstStyle/>
        <a:p>
          <a:endParaRPr lang="fr-FR"/>
        </a:p>
      </dgm:t>
    </dgm:pt>
    <dgm:pt modelId="{104B8A0B-0594-4643-B4FA-48F9AA58D8F5}">
      <dgm:prSet phldrT="[Texte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First Mozilla release</a:t>
          </a:r>
          <a:endParaRPr lang="fr-FR" dirty="0">
            <a:solidFill>
              <a:schemeClr val="bg1"/>
            </a:solidFill>
          </a:endParaRPr>
        </a:p>
      </dgm:t>
    </dgm:pt>
    <dgm:pt modelId="{00E69083-40E5-394A-A7D6-A2EB52998F8D}" type="parTrans" cxnId="{B36CD248-61A6-254D-862C-5CDCD273CCD1}">
      <dgm:prSet/>
      <dgm:spPr/>
      <dgm:t>
        <a:bodyPr/>
        <a:lstStyle/>
        <a:p>
          <a:endParaRPr lang="fr-FR"/>
        </a:p>
      </dgm:t>
    </dgm:pt>
    <dgm:pt modelId="{EDD1B287-6674-3542-A907-74789ED2E166}" type="sibTrans" cxnId="{B36CD248-61A6-254D-862C-5CDCD273CCD1}">
      <dgm:prSet/>
      <dgm:spPr/>
      <dgm:t>
        <a:bodyPr/>
        <a:lstStyle/>
        <a:p>
          <a:endParaRPr lang="fr-FR"/>
        </a:p>
      </dgm:t>
    </dgm:pt>
    <dgm:pt modelId="{01A32395-81AB-A742-AC12-0FA27851D8BF}">
      <dgm:prSet phldrT="[Texte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JavaScript 1.6</a:t>
          </a:r>
          <a:endParaRPr lang="fr-FR" dirty="0">
            <a:solidFill>
              <a:schemeClr val="bg1"/>
            </a:solidFill>
          </a:endParaRPr>
        </a:p>
      </dgm:t>
    </dgm:pt>
    <dgm:pt modelId="{7A7ECB1F-51B0-2D44-82AD-6D7002FFA684}" type="parTrans" cxnId="{913D24D1-1F0D-E84C-97E6-260050188F95}">
      <dgm:prSet/>
      <dgm:spPr/>
      <dgm:t>
        <a:bodyPr/>
        <a:lstStyle/>
        <a:p>
          <a:endParaRPr lang="fr-FR"/>
        </a:p>
      </dgm:t>
    </dgm:pt>
    <dgm:pt modelId="{19FDB3C6-177F-014D-AD21-44C6D84DCAE9}" type="sibTrans" cxnId="{913D24D1-1F0D-E84C-97E6-260050188F95}">
      <dgm:prSet/>
      <dgm:spPr/>
      <dgm:t>
        <a:bodyPr/>
        <a:lstStyle/>
        <a:p>
          <a:endParaRPr lang="fr-FR"/>
        </a:p>
      </dgm:t>
    </dgm:pt>
    <dgm:pt modelId="{13549933-9133-E04E-BF29-3E8886A7C51B}">
      <dgm:prSet phldrT="[Texte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JavaScript 1.8</a:t>
          </a:r>
          <a:endParaRPr lang="fr-FR" dirty="0">
            <a:solidFill>
              <a:schemeClr val="bg1"/>
            </a:solidFill>
          </a:endParaRPr>
        </a:p>
      </dgm:t>
    </dgm:pt>
    <dgm:pt modelId="{0DFAC517-8B07-BB4C-B94D-C9F0CEDFE27C}" type="parTrans" cxnId="{5C26D783-47CB-D848-AB1B-12F53AD77BCB}">
      <dgm:prSet/>
      <dgm:spPr/>
      <dgm:t>
        <a:bodyPr/>
        <a:lstStyle/>
        <a:p>
          <a:endParaRPr lang="fr-FR"/>
        </a:p>
      </dgm:t>
    </dgm:pt>
    <dgm:pt modelId="{77FC0D66-2EFD-0745-8A8B-48EA16CD22CF}" type="sibTrans" cxnId="{5C26D783-47CB-D848-AB1B-12F53AD77BCB}">
      <dgm:prSet/>
      <dgm:spPr/>
      <dgm:t>
        <a:bodyPr/>
        <a:lstStyle/>
        <a:p>
          <a:endParaRPr lang="fr-FR"/>
        </a:p>
      </dgm:t>
    </dgm:pt>
    <dgm:pt modelId="{78C1426E-9C6A-41DE-A883-ECDE5AEF8110}">
      <dgm:prSet phldrT="[Texte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JavaScript 1.7</a:t>
          </a:r>
          <a:endParaRPr lang="fr-FR" dirty="0">
            <a:solidFill>
              <a:schemeClr val="bg1"/>
            </a:solidFill>
          </a:endParaRPr>
        </a:p>
      </dgm:t>
    </dgm:pt>
    <dgm:pt modelId="{4353F03C-CB43-470A-8E0B-386A677B6784}" type="parTrans" cxnId="{171E8DDA-C5EB-4A14-AD46-6C9BDE6D609F}">
      <dgm:prSet/>
      <dgm:spPr/>
      <dgm:t>
        <a:bodyPr/>
        <a:lstStyle/>
        <a:p>
          <a:endParaRPr lang="fr-FR"/>
        </a:p>
      </dgm:t>
    </dgm:pt>
    <dgm:pt modelId="{1BE4C9AF-08F0-44A2-9877-B10826109908}" type="sibTrans" cxnId="{171E8DDA-C5EB-4A14-AD46-6C9BDE6D609F}">
      <dgm:prSet/>
      <dgm:spPr/>
      <dgm:t>
        <a:bodyPr/>
        <a:lstStyle/>
        <a:p>
          <a:endParaRPr lang="fr-FR"/>
        </a:p>
      </dgm:t>
    </dgm:pt>
    <dgm:pt modelId="{D1253091-D3F7-4429-BAF4-06C747B637C0}">
      <dgm:prSet phldrT="[Texte]"/>
      <dgm:spPr/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JavaScript 1.8.5</a:t>
          </a:r>
          <a:endParaRPr lang="fr-FR" dirty="0">
            <a:solidFill>
              <a:schemeClr val="bg1"/>
            </a:solidFill>
          </a:endParaRPr>
        </a:p>
      </dgm:t>
    </dgm:pt>
    <dgm:pt modelId="{FB1CBD5C-6658-4FEB-865F-53B30B506161}" type="parTrans" cxnId="{9241FD44-8A7D-4DE5-AB6E-3F9BB5F8EAB9}">
      <dgm:prSet/>
      <dgm:spPr/>
      <dgm:t>
        <a:bodyPr/>
        <a:lstStyle/>
        <a:p>
          <a:endParaRPr lang="fr-FR"/>
        </a:p>
      </dgm:t>
    </dgm:pt>
    <dgm:pt modelId="{B7BA9AC2-9263-4A1F-9CD1-52D883B395E1}" type="sibTrans" cxnId="{9241FD44-8A7D-4DE5-AB6E-3F9BB5F8EAB9}">
      <dgm:prSet/>
      <dgm:spPr/>
      <dgm:t>
        <a:bodyPr/>
        <a:lstStyle/>
        <a:p>
          <a:endParaRPr lang="fr-FR"/>
        </a:p>
      </dgm:t>
    </dgm:pt>
    <dgm:pt modelId="{88B3C5A8-6E4D-7E45-AF2A-33EDE411167E}" type="pres">
      <dgm:prSet presAssocID="{6E7F2A82-EFDD-AF40-8488-B65A42204B1D}" presName="CompostProcess" presStyleCnt="0">
        <dgm:presLayoutVars>
          <dgm:dir/>
          <dgm:resizeHandles val="exact"/>
        </dgm:presLayoutVars>
      </dgm:prSet>
      <dgm:spPr/>
    </dgm:pt>
    <dgm:pt modelId="{7F077594-B3AA-8645-825D-31FB820630AC}" type="pres">
      <dgm:prSet presAssocID="{6E7F2A82-EFDD-AF40-8488-B65A42204B1D}" presName="arrow" presStyleLbl="bgShp" presStyleIdx="0" presStyleCnt="1"/>
      <dgm:spPr/>
    </dgm:pt>
    <dgm:pt modelId="{421803B7-148C-D840-8C2A-1C1276E798E5}" type="pres">
      <dgm:prSet presAssocID="{6E7F2A82-EFDD-AF40-8488-B65A42204B1D}" presName="linearProcess" presStyleCnt="0"/>
      <dgm:spPr/>
    </dgm:pt>
    <dgm:pt modelId="{E6AACA6B-554F-BF4D-AA02-139F7C24C374}" type="pres">
      <dgm:prSet presAssocID="{610F9F52-9AC5-834F-8183-4CFDB77C8DC5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1A91741-D21E-D049-A3DB-091F8B894044}" type="pres">
      <dgm:prSet presAssocID="{5B918D1E-C672-FF4F-A03A-7EE768B64B3A}" presName="sibTrans" presStyleCnt="0"/>
      <dgm:spPr/>
    </dgm:pt>
    <dgm:pt modelId="{036A6867-6F3F-2B4F-9624-908667669577}" type="pres">
      <dgm:prSet presAssocID="{104B8A0B-0594-4643-B4FA-48F9AA58D8F5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886373D-8C0C-404C-922B-3D4D76BD5D4B}" type="pres">
      <dgm:prSet presAssocID="{EDD1B287-6674-3542-A907-74789ED2E166}" presName="sibTrans" presStyleCnt="0"/>
      <dgm:spPr/>
    </dgm:pt>
    <dgm:pt modelId="{EFB48D02-7F82-AB4D-9FDC-0942EA33240F}" type="pres">
      <dgm:prSet presAssocID="{01A32395-81AB-A742-AC12-0FA27851D8BF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6A8C701-1FB5-E44D-AD08-6F80FDC28327}" type="pres">
      <dgm:prSet presAssocID="{19FDB3C6-177F-014D-AD21-44C6D84DCAE9}" presName="sibTrans" presStyleCnt="0"/>
      <dgm:spPr/>
    </dgm:pt>
    <dgm:pt modelId="{12BC6F9D-E9F5-42DF-B224-245F0ED2176F}" type="pres">
      <dgm:prSet presAssocID="{78C1426E-9C6A-41DE-A883-ECDE5AEF8110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EE73853-D39D-4ED8-B881-41EDAD313179}" type="pres">
      <dgm:prSet presAssocID="{1BE4C9AF-08F0-44A2-9877-B10826109908}" presName="sibTrans" presStyleCnt="0"/>
      <dgm:spPr/>
    </dgm:pt>
    <dgm:pt modelId="{0BC11F5E-FA73-1540-9064-6945EEA2426E}" type="pres">
      <dgm:prSet presAssocID="{13549933-9133-E04E-BF29-3E8886A7C51B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4E74BC8-ADB1-364B-954C-72DC640AB484}" type="pres">
      <dgm:prSet presAssocID="{77FC0D66-2EFD-0745-8A8B-48EA16CD22CF}" presName="sibTrans" presStyleCnt="0"/>
      <dgm:spPr/>
    </dgm:pt>
    <dgm:pt modelId="{469C4A28-AA2D-4BA9-8EEC-61D13996C3CA}" type="pres">
      <dgm:prSet presAssocID="{D1253091-D3F7-4429-BAF4-06C747B637C0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CCCCD46-AD09-4E36-9B9B-7CCEB328275B}" type="presOf" srcId="{78C1426E-9C6A-41DE-A883-ECDE5AEF8110}" destId="{12BC6F9D-E9F5-42DF-B224-245F0ED2176F}" srcOrd="0" destOrd="0" presId="urn:microsoft.com/office/officeart/2005/8/layout/hProcess9"/>
    <dgm:cxn modelId="{171E8DDA-C5EB-4A14-AD46-6C9BDE6D609F}" srcId="{6E7F2A82-EFDD-AF40-8488-B65A42204B1D}" destId="{78C1426E-9C6A-41DE-A883-ECDE5AEF8110}" srcOrd="3" destOrd="0" parTransId="{4353F03C-CB43-470A-8E0B-386A677B6784}" sibTransId="{1BE4C9AF-08F0-44A2-9877-B10826109908}"/>
    <dgm:cxn modelId="{6B573B44-092E-4841-B985-035A119A393A}" srcId="{6E7F2A82-EFDD-AF40-8488-B65A42204B1D}" destId="{610F9F52-9AC5-834F-8183-4CFDB77C8DC5}" srcOrd="0" destOrd="0" parTransId="{43241F9E-1B88-1548-B9D7-321395421EF2}" sibTransId="{5B918D1E-C672-FF4F-A03A-7EE768B64B3A}"/>
    <dgm:cxn modelId="{52DAE5CD-8008-44C3-91AF-E9C3545DAD6C}" type="presOf" srcId="{13549933-9133-E04E-BF29-3E8886A7C51B}" destId="{0BC11F5E-FA73-1540-9064-6945EEA2426E}" srcOrd="0" destOrd="0" presId="urn:microsoft.com/office/officeart/2005/8/layout/hProcess9"/>
    <dgm:cxn modelId="{5C26D783-47CB-D848-AB1B-12F53AD77BCB}" srcId="{6E7F2A82-EFDD-AF40-8488-B65A42204B1D}" destId="{13549933-9133-E04E-BF29-3E8886A7C51B}" srcOrd="4" destOrd="0" parTransId="{0DFAC517-8B07-BB4C-B94D-C9F0CEDFE27C}" sibTransId="{77FC0D66-2EFD-0745-8A8B-48EA16CD22CF}"/>
    <dgm:cxn modelId="{CE11B1C2-A940-4E25-A07E-F09FA60EB268}" type="presOf" srcId="{104B8A0B-0594-4643-B4FA-48F9AA58D8F5}" destId="{036A6867-6F3F-2B4F-9624-908667669577}" srcOrd="0" destOrd="0" presId="urn:microsoft.com/office/officeart/2005/8/layout/hProcess9"/>
    <dgm:cxn modelId="{55F93116-9B46-44DA-8861-A954FC2CC61E}" type="presOf" srcId="{6E7F2A82-EFDD-AF40-8488-B65A42204B1D}" destId="{88B3C5A8-6E4D-7E45-AF2A-33EDE411167E}" srcOrd="0" destOrd="0" presId="urn:microsoft.com/office/officeart/2005/8/layout/hProcess9"/>
    <dgm:cxn modelId="{9E445344-782D-424C-A548-2A1B2B2B0479}" type="presOf" srcId="{D1253091-D3F7-4429-BAF4-06C747B637C0}" destId="{469C4A28-AA2D-4BA9-8EEC-61D13996C3CA}" srcOrd="0" destOrd="0" presId="urn:microsoft.com/office/officeart/2005/8/layout/hProcess9"/>
    <dgm:cxn modelId="{B36CD248-61A6-254D-862C-5CDCD273CCD1}" srcId="{6E7F2A82-EFDD-AF40-8488-B65A42204B1D}" destId="{104B8A0B-0594-4643-B4FA-48F9AA58D8F5}" srcOrd="1" destOrd="0" parTransId="{00E69083-40E5-394A-A7D6-A2EB52998F8D}" sibTransId="{EDD1B287-6674-3542-A907-74789ED2E166}"/>
    <dgm:cxn modelId="{B91ED560-F897-4094-A92C-242C6A7AF87B}" type="presOf" srcId="{01A32395-81AB-A742-AC12-0FA27851D8BF}" destId="{EFB48D02-7F82-AB4D-9FDC-0942EA33240F}" srcOrd="0" destOrd="0" presId="urn:microsoft.com/office/officeart/2005/8/layout/hProcess9"/>
    <dgm:cxn modelId="{9241FD44-8A7D-4DE5-AB6E-3F9BB5F8EAB9}" srcId="{6E7F2A82-EFDD-AF40-8488-B65A42204B1D}" destId="{D1253091-D3F7-4429-BAF4-06C747B637C0}" srcOrd="5" destOrd="0" parTransId="{FB1CBD5C-6658-4FEB-865F-53B30B506161}" sibTransId="{B7BA9AC2-9263-4A1F-9CD1-52D883B395E1}"/>
    <dgm:cxn modelId="{123A92EE-7332-4B6E-ADB1-B2AD5744917B}" type="presOf" srcId="{610F9F52-9AC5-834F-8183-4CFDB77C8DC5}" destId="{E6AACA6B-554F-BF4D-AA02-139F7C24C374}" srcOrd="0" destOrd="0" presId="urn:microsoft.com/office/officeart/2005/8/layout/hProcess9"/>
    <dgm:cxn modelId="{913D24D1-1F0D-E84C-97E6-260050188F95}" srcId="{6E7F2A82-EFDD-AF40-8488-B65A42204B1D}" destId="{01A32395-81AB-A742-AC12-0FA27851D8BF}" srcOrd="2" destOrd="0" parTransId="{7A7ECB1F-51B0-2D44-82AD-6D7002FFA684}" sibTransId="{19FDB3C6-177F-014D-AD21-44C6D84DCAE9}"/>
    <dgm:cxn modelId="{2B2A4E23-301F-4428-BB3C-166E58C3AAC1}" type="presParOf" srcId="{88B3C5A8-6E4D-7E45-AF2A-33EDE411167E}" destId="{7F077594-B3AA-8645-825D-31FB820630AC}" srcOrd="0" destOrd="0" presId="urn:microsoft.com/office/officeart/2005/8/layout/hProcess9"/>
    <dgm:cxn modelId="{491FDF6E-1DC5-42E9-A0CD-A20A88321494}" type="presParOf" srcId="{88B3C5A8-6E4D-7E45-AF2A-33EDE411167E}" destId="{421803B7-148C-D840-8C2A-1C1276E798E5}" srcOrd="1" destOrd="0" presId="urn:microsoft.com/office/officeart/2005/8/layout/hProcess9"/>
    <dgm:cxn modelId="{7EC23D48-0463-4581-956A-B28BEC3A67E8}" type="presParOf" srcId="{421803B7-148C-D840-8C2A-1C1276E798E5}" destId="{E6AACA6B-554F-BF4D-AA02-139F7C24C374}" srcOrd="0" destOrd="0" presId="urn:microsoft.com/office/officeart/2005/8/layout/hProcess9"/>
    <dgm:cxn modelId="{5D3F2BAC-7B84-498D-8494-A948CA9F225B}" type="presParOf" srcId="{421803B7-148C-D840-8C2A-1C1276E798E5}" destId="{21A91741-D21E-D049-A3DB-091F8B894044}" srcOrd="1" destOrd="0" presId="urn:microsoft.com/office/officeart/2005/8/layout/hProcess9"/>
    <dgm:cxn modelId="{A8DD31CF-C0BD-4D39-9FBF-14CB1FC01A8F}" type="presParOf" srcId="{421803B7-148C-D840-8C2A-1C1276E798E5}" destId="{036A6867-6F3F-2B4F-9624-908667669577}" srcOrd="2" destOrd="0" presId="urn:microsoft.com/office/officeart/2005/8/layout/hProcess9"/>
    <dgm:cxn modelId="{A0434581-A2A3-4195-B524-C0BA5C0DF266}" type="presParOf" srcId="{421803B7-148C-D840-8C2A-1C1276E798E5}" destId="{5886373D-8C0C-404C-922B-3D4D76BD5D4B}" srcOrd="3" destOrd="0" presId="urn:microsoft.com/office/officeart/2005/8/layout/hProcess9"/>
    <dgm:cxn modelId="{6CEBE452-0E8A-40DF-82BA-95512B1F3B70}" type="presParOf" srcId="{421803B7-148C-D840-8C2A-1C1276E798E5}" destId="{EFB48D02-7F82-AB4D-9FDC-0942EA33240F}" srcOrd="4" destOrd="0" presId="urn:microsoft.com/office/officeart/2005/8/layout/hProcess9"/>
    <dgm:cxn modelId="{63D5F4BB-91FC-49C4-AE5F-21937EA20283}" type="presParOf" srcId="{421803B7-148C-D840-8C2A-1C1276E798E5}" destId="{E6A8C701-1FB5-E44D-AD08-6F80FDC28327}" srcOrd="5" destOrd="0" presId="urn:microsoft.com/office/officeart/2005/8/layout/hProcess9"/>
    <dgm:cxn modelId="{01E5F346-89BA-4690-93D5-82036FEEB713}" type="presParOf" srcId="{421803B7-148C-D840-8C2A-1C1276E798E5}" destId="{12BC6F9D-E9F5-42DF-B224-245F0ED2176F}" srcOrd="6" destOrd="0" presId="urn:microsoft.com/office/officeart/2005/8/layout/hProcess9"/>
    <dgm:cxn modelId="{892E6E71-EF4E-4952-B5DE-2D4F7FDF0F7C}" type="presParOf" srcId="{421803B7-148C-D840-8C2A-1C1276E798E5}" destId="{3EE73853-D39D-4ED8-B881-41EDAD313179}" srcOrd="7" destOrd="0" presId="urn:microsoft.com/office/officeart/2005/8/layout/hProcess9"/>
    <dgm:cxn modelId="{71C1DED0-CB76-465B-B16B-EC4E38692CD5}" type="presParOf" srcId="{421803B7-148C-D840-8C2A-1C1276E798E5}" destId="{0BC11F5E-FA73-1540-9064-6945EEA2426E}" srcOrd="8" destOrd="0" presId="urn:microsoft.com/office/officeart/2005/8/layout/hProcess9"/>
    <dgm:cxn modelId="{EC1C2974-BBC6-466F-8B60-BB942BDBA9F7}" type="presParOf" srcId="{421803B7-148C-D840-8C2A-1C1276E798E5}" destId="{C4E74BC8-ADB1-364B-954C-72DC640AB484}" srcOrd="9" destOrd="0" presId="urn:microsoft.com/office/officeart/2005/8/layout/hProcess9"/>
    <dgm:cxn modelId="{377D83E8-794D-4DD7-8088-BEDC0A58EC3A}" type="presParOf" srcId="{421803B7-148C-D840-8C2A-1C1276E798E5}" destId="{469C4A28-AA2D-4BA9-8EEC-61D13996C3CA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77594-B3AA-8645-825D-31FB820630AC}">
      <dsp:nvSpPr>
        <dsp:cNvPr id="0" name=""/>
        <dsp:cNvSpPr/>
      </dsp:nvSpPr>
      <dsp:spPr>
        <a:xfrm>
          <a:off x="656065" y="0"/>
          <a:ext cx="7435403" cy="280001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6AACA6B-554F-BF4D-AA02-139F7C24C374}">
      <dsp:nvSpPr>
        <dsp:cNvPr id="0" name=""/>
        <dsp:cNvSpPr/>
      </dsp:nvSpPr>
      <dsp:spPr>
        <a:xfrm>
          <a:off x="62" y="840004"/>
          <a:ext cx="1481271" cy="11200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First release of Netscape</a:t>
          </a:r>
          <a:endParaRPr lang="fr-FR" sz="1600" kern="1200" dirty="0"/>
        </a:p>
      </dsp:txBody>
      <dsp:txXfrm>
        <a:off x="54736" y="894678"/>
        <a:ext cx="1371923" cy="1010658"/>
      </dsp:txXfrm>
    </dsp:sp>
    <dsp:sp modelId="{036A6867-6F3F-2B4F-9624-908667669577}">
      <dsp:nvSpPr>
        <dsp:cNvPr id="0" name=""/>
        <dsp:cNvSpPr/>
      </dsp:nvSpPr>
      <dsp:spPr>
        <a:xfrm>
          <a:off x="1728212" y="840004"/>
          <a:ext cx="1481271" cy="11200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JavaScript </a:t>
          </a:r>
          <a:r>
            <a:rPr lang="fr-FR" sz="1600" kern="1200" dirty="0" err="1" smtClean="0"/>
            <a:t>creation</a:t>
          </a:r>
          <a:endParaRPr lang="fr-FR" sz="1600" kern="1200" dirty="0"/>
        </a:p>
      </dsp:txBody>
      <dsp:txXfrm>
        <a:off x="1782886" y="894678"/>
        <a:ext cx="1371923" cy="1010658"/>
      </dsp:txXfrm>
    </dsp:sp>
    <dsp:sp modelId="{EFB48D02-7F82-AB4D-9FDC-0942EA33240F}">
      <dsp:nvSpPr>
        <dsp:cNvPr id="0" name=""/>
        <dsp:cNvSpPr/>
      </dsp:nvSpPr>
      <dsp:spPr>
        <a:xfrm>
          <a:off x="3456363" y="840004"/>
          <a:ext cx="1481271" cy="11200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Release of Netscape2 </a:t>
          </a:r>
          <a:r>
            <a:rPr lang="fr-FR" sz="1600" kern="1200" dirty="0" err="1" smtClean="0"/>
            <a:t>with</a:t>
          </a:r>
          <a:r>
            <a:rPr lang="fr-FR" sz="1600" kern="1200" dirty="0" smtClean="0"/>
            <a:t> JavaScript</a:t>
          </a:r>
          <a:endParaRPr lang="fr-FR" sz="1600" kern="1200" dirty="0"/>
        </a:p>
      </dsp:txBody>
      <dsp:txXfrm>
        <a:off x="3511037" y="894678"/>
        <a:ext cx="1371923" cy="1010658"/>
      </dsp:txXfrm>
    </dsp:sp>
    <dsp:sp modelId="{0BC11F5E-FA73-1540-9064-6945EEA2426E}">
      <dsp:nvSpPr>
        <dsp:cNvPr id="0" name=""/>
        <dsp:cNvSpPr/>
      </dsp:nvSpPr>
      <dsp:spPr>
        <a:xfrm>
          <a:off x="5184514" y="840004"/>
          <a:ext cx="1481271" cy="11200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ECMA </a:t>
          </a:r>
          <a:r>
            <a:rPr lang="fr-FR" sz="1600" kern="1200" dirty="0" err="1" smtClean="0"/>
            <a:t>produced</a:t>
          </a:r>
          <a:r>
            <a:rPr lang="fr-FR" sz="1600" kern="1200" dirty="0" smtClean="0"/>
            <a:t> the </a:t>
          </a:r>
          <a:r>
            <a:rPr lang="fr-FR" sz="1600" kern="1200" dirty="0" err="1" smtClean="0"/>
            <a:t>ECMAScript</a:t>
          </a:r>
          <a:endParaRPr lang="fr-FR" sz="1600" kern="1200" dirty="0"/>
        </a:p>
      </dsp:txBody>
      <dsp:txXfrm>
        <a:off x="5239188" y="894678"/>
        <a:ext cx="1371923" cy="1010658"/>
      </dsp:txXfrm>
    </dsp:sp>
    <dsp:sp modelId="{2F449A30-2549-3748-ABE3-75B73D3982CD}">
      <dsp:nvSpPr>
        <dsp:cNvPr id="0" name=""/>
        <dsp:cNvSpPr/>
      </dsp:nvSpPr>
      <dsp:spPr>
        <a:xfrm>
          <a:off x="6912664" y="840004"/>
          <a:ext cx="1834807" cy="11200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Release of IE3 with </a:t>
          </a:r>
          <a:r>
            <a:rPr lang="en-US" sz="1600" kern="1200" dirty="0" err="1" smtClean="0">
              <a:solidFill>
                <a:schemeClr val="bg1"/>
              </a:solidFill>
            </a:rPr>
            <a:t>JScript</a:t>
          </a:r>
          <a:r>
            <a:rPr lang="en-US" sz="1600" kern="1200" dirty="0" smtClean="0">
              <a:solidFill>
                <a:schemeClr val="bg1"/>
              </a:solidFill>
            </a:rPr>
            <a:t>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(MS </a:t>
          </a:r>
          <a:r>
            <a:rPr lang="en-US" sz="1600" kern="1200" dirty="0" err="1" smtClean="0">
              <a:solidFill>
                <a:schemeClr val="bg1"/>
              </a:solidFill>
            </a:rPr>
            <a:t>implem</a:t>
          </a:r>
          <a:r>
            <a:rPr lang="en-US" sz="1600" kern="1200" dirty="0" smtClean="0">
              <a:solidFill>
                <a:schemeClr val="bg1"/>
              </a:solidFill>
            </a:rPr>
            <a:t>. of JS)</a:t>
          </a:r>
          <a:endParaRPr lang="fr-FR" sz="1600" kern="1200" dirty="0">
            <a:solidFill>
              <a:schemeClr val="bg1"/>
            </a:solidFill>
          </a:endParaRPr>
        </a:p>
      </dsp:txBody>
      <dsp:txXfrm>
        <a:off x="6967338" y="894678"/>
        <a:ext cx="1725459" cy="10106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77594-B3AA-8645-825D-31FB820630AC}">
      <dsp:nvSpPr>
        <dsp:cNvPr id="0" name=""/>
        <dsp:cNvSpPr/>
      </dsp:nvSpPr>
      <dsp:spPr>
        <a:xfrm>
          <a:off x="656065" y="0"/>
          <a:ext cx="7435403" cy="280001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6AACA6B-554F-BF4D-AA02-139F7C24C374}">
      <dsp:nvSpPr>
        <dsp:cNvPr id="0" name=""/>
        <dsp:cNvSpPr/>
      </dsp:nvSpPr>
      <dsp:spPr>
        <a:xfrm>
          <a:off x="3844" y="840004"/>
          <a:ext cx="1680739" cy="11200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Release of JavaScript 1.1 and Netscape 3</a:t>
          </a:r>
          <a:endParaRPr lang="fr-FR" sz="1600" kern="1200" dirty="0">
            <a:solidFill>
              <a:schemeClr val="bg1"/>
            </a:solidFill>
          </a:endParaRPr>
        </a:p>
      </dsp:txBody>
      <dsp:txXfrm>
        <a:off x="58518" y="894678"/>
        <a:ext cx="1571391" cy="1010658"/>
      </dsp:txXfrm>
    </dsp:sp>
    <dsp:sp modelId="{036A6867-6F3F-2B4F-9624-908667669577}">
      <dsp:nvSpPr>
        <dsp:cNvPr id="0" name=""/>
        <dsp:cNvSpPr/>
      </dsp:nvSpPr>
      <dsp:spPr>
        <a:xfrm>
          <a:off x="1768620" y="840004"/>
          <a:ext cx="1680739" cy="11200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Release of JavaScript 1.2</a:t>
          </a:r>
          <a:endParaRPr lang="fr-FR" sz="1600" kern="1200" dirty="0">
            <a:solidFill>
              <a:schemeClr val="bg1"/>
            </a:solidFill>
          </a:endParaRPr>
        </a:p>
      </dsp:txBody>
      <dsp:txXfrm>
        <a:off x="1823294" y="894678"/>
        <a:ext cx="1571391" cy="1010658"/>
      </dsp:txXfrm>
    </dsp:sp>
    <dsp:sp modelId="{EFB48D02-7F82-AB4D-9FDC-0942EA33240F}">
      <dsp:nvSpPr>
        <dsp:cNvPr id="0" name=""/>
        <dsp:cNvSpPr/>
      </dsp:nvSpPr>
      <dsp:spPr>
        <a:xfrm>
          <a:off x="3533397" y="840004"/>
          <a:ext cx="1680739" cy="11200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Release of Netscape 4</a:t>
          </a:r>
          <a:endParaRPr lang="fr-FR" sz="1600" kern="1200" dirty="0">
            <a:solidFill>
              <a:schemeClr val="bg1"/>
            </a:solidFill>
          </a:endParaRPr>
        </a:p>
      </dsp:txBody>
      <dsp:txXfrm>
        <a:off x="3588071" y="894678"/>
        <a:ext cx="1571391" cy="1010658"/>
      </dsp:txXfrm>
    </dsp:sp>
    <dsp:sp modelId="{12BC6F9D-E9F5-42DF-B224-245F0ED2176F}">
      <dsp:nvSpPr>
        <dsp:cNvPr id="0" name=""/>
        <dsp:cNvSpPr/>
      </dsp:nvSpPr>
      <dsp:spPr>
        <a:xfrm>
          <a:off x="5298173" y="840004"/>
          <a:ext cx="1680739" cy="11200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Appearance of the term: DHTML</a:t>
          </a:r>
          <a:endParaRPr lang="fr-FR" sz="1600" kern="1200" dirty="0">
            <a:solidFill>
              <a:schemeClr val="bg1"/>
            </a:solidFill>
          </a:endParaRPr>
        </a:p>
      </dsp:txBody>
      <dsp:txXfrm>
        <a:off x="5352847" y="894678"/>
        <a:ext cx="1571391" cy="1010658"/>
      </dsp:txXfrm>
    </dsp:sp>
    <dsp:sp modelId="{0BC11F5E-FA73-1540-9064-6945EEA2426E}">
      <dsp:nvSpPr>
        <dsp:cNvPr id="0" name=""/>
        <dsp:cNvSpPr/>
      </dsp:nvSpPr>
      <dsp:spPr>
        <a:xfrm>
          <a:off x="7062950" y="840004"/>
          <a:ext cx="1680739" cy="11200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Release of Internet Explorer 5 with JavaScript 1.5</a:t>
          </a:r>
          <a:endParaRPr lang="fr-FR" sz="1600" kern="1200" dirty="0">
            <a:solidFill>
              <a:schemeClr val="bg1"/>
            </a:solidFill>
          </a:endParaRPr>
        </a:p>
      </dsp:txBody>
      <dsp:txXfrm>
        <a:off x="7117624" y="894678"/>
        <a:ext cx="1571391" cy="10106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77594-B3AA-8645-825D-31FB820630AC}">
      <dsp:nvSpPr>
        <dsp:cNvPr id="0" name=""/>
        <dsp:cNvSpPr/>
      </dsp:nvSpPr>
      <dsp:spPr>
        <a:xfrm>
          <a:off x="656065" y="0"/>
          <a:ext cx="7435403" cy="280001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6AACA6B-554F-BF4D-AA02-139F7C24C374}">
      <dsp:nvSpPr>
        <dsp:cNvPr id="0" name=""/>
        <dsp:cNvSpPr/>
      </dsp:nvSpPr>
      <dsp:spPr>
        <a:xfrm>
          <a:off x="6780" y="840004"/>
          <a:ext cx="1362050" cy="11200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</a:rPr>
            <a:t>JavaScript 1.5</a:t>
          </a:r>
          <a:endParaRPr lang="fr-FR" sz="2000" kern="1200" dirty="0">
            <a:solidFill>
              <a:schemeClr val="bg1"/>
            </a:solidFill>
          </a:endParaRPr>
        </a:p>
      </dsp:txBody>
      <dsp:txXfrm>
        <a:off x="61454" y="894678"/>
        <a:ext cx="1252702" cy="1010658"/>
      </dsp:txXfrm>
    </dsp:sp>
    <dsp:sp modelId="{036A6867-6F3F-2B4F-9624-908667669577}">
      <dsp:nvSpPr>
        <dsp:cNvPr id="0" name=""/>
        <dsp:cNvSpPr/>
      </dsp:nvSpPr>
      <dsp:spPr>
        <a:xfrm>
          <a:off x="1481165" y="840004"/>
          <a:ext cx="1362050" cy="11200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</a:rPr>
            <a:t>First Mozilla release</a:t>
          </a:r>
          <a:endParaRPr lang="fr-FR" sz="2000" kern="1200" dirty="0">
            <a:solidFill>
              <a:schemeClr val="bg1"/>
            </a:solidFill>
          </a:endParaRPr>
        </a:p>
      </dsp:txBody>
      <dsp:txXfrm>
        <a:off x="1535839" y="894678"/>
        <a:ext cx="1252702" cy="1010658"/>
      </dsp:txXfrm>
    </dsp:sp>
    <dsp:sp modelId="{EFB48D02-7F82-AB4D-9FDC-0942EA33240F}">
      <dsp:nvSpPr>
        <dsp:cNvPr id="0" name=""/>
        <dsp:cNvSpPr/>
      </dsp:nvSpPr>
      <dsp:spPr>
        <a:xfrm>
          <a:off x="2955549" y="840004"/>
          <a:ext cx="1362050" cy="11200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</a:rPr>
            <a:t>JavaScript 1.6</a:t>
          </a:r>
          <a:endParaRPr lang="fr-FR" sz="2000" kern="1200" dirty="0">
            <a:solidFill>
              <a:schemeClr val="bg1"/>
            </a:solidFill>
          </a:endParaRPr>
        </a:p>
      </dsp:txBody>
      <dsp:txXfrm>
        <a:off x="3010223" y="894678"/>
        <a:ext cx="1252702" cy="1010658"/>
      </dsp:txXfrm>
    </dsp:sp>
    <dsp:sp modelId="{12BC6F9D-E9F5-42DF-B224-245F0ED2176F}">
      <dsp:nvSpPr>
        <dsp:cNvPr id="0" name=""/>
        <dsp:cNvSpPr/>
      </dsp:nvSpPr>
      <dsp:spPr>
        <a:xfrm>
          <a:off x="4429934" y="840004"/>
          <a:ext cx="1362050" cy="11200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</a:rPr>
            <a:t>JavaScript 1.7</a:t>
          </a:r>
          <a:endParaRPr lang="fr-FR" sz="2000" kern="1200" dirty="0">
            <a:solidFill>
              <a:schemeClr val="bg1"/>
            </a:solidFill>
          </a:endParaRPr>
        </a:p>
      </dsp:txBody>
      <dsp:txXfrm>
        <a:off x="4484608" y="894678"/>
        <a:ext cx="1252702" cy="1010658"/>
      </dsp:txXfrm>
    </dsp:sp>
    <dsp:sp modelId="{0BC11F5E-FA73-1540-9064-6945EEA2426E}">
      <dsp:nvSpPr>
        <dsp:cNvPr id="0" name=""/>
        <dsp:cNvSpPr/>
      </dsp:nvSpPr>
      <dsp:spPr>
        <a:xfrm>
          <a:off x="5904318" y="840004"/>
          <a:ext cx="1362050" cy="11200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</a:rPr>
            <a:t>JavaScript 1.8</a:t>
          </a:r>
          <a:endParaRPr lang="fr-FR" sz="2000" kern="1200" dirty="0">
            <a:solidFill>
              <a:schemeClr val="bg1"/>
            </a:solidFill>
          </a:endParaRPr>
        </a:p>
      </dsp:txBody>
      <dsp:txXfrm>
        <a:off x="5958992" y="894678"/>
        <a:ext cx="1252702" cy="1010658"/>
      </dsp:txXfrm>
    </dsp:sp>
    <dsp:sp modelId="{469C4A28-AA2D-4BA9-8EEC-61D13996C3CA}">
      <dsp:nvSpPr>
        <dsp:cNvPr id="0" name=""/>
        <dsp:cNvSpPr/>
      </dsp:nvSpPr>
      <dsp:spPr>
        <a:xfrm>
          <a:off x="7378702" y="840004"/>
          <a:ext cx="1362050" cy="11200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solidFill>
                <a:schemeClr val="bg1"/>
              </a:solidFill>
            </a:rPr>
            <a:t>JavaScript 1.8.5</a:t>
          </a:r>
          <a:endParaRPr lang="fr-FR" sz="2000" kern="1200" dirty="0">
            <a:solidFill>
              <a:schemeClr val="bg1"/>
            </a:solidFill>
          </a:endParaRPr>
        </a:p>
      </dsp:txBody>
      <dsp:txXfrm>
        <a:off x="7433376" y="894678"/>
        <a:ext cx="1252702" cy="1010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370138" y="0"/>
            <a:ext cx="45116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>
                <a:solidFill>
                  <a:srgbClr val="5F5F5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01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0" y="0"/>
            <a:ext cx="19113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D2311312-5453-4838-B29E-4EA3A882F044}" type="datetime1">
              <a:rPr lang="en-US"/>
              <a:pPr>
                <a:defRPr/>
              </a:pPr>
              <a:t>7/26/12</a:t>
            </a:fld>
            <a:endParaRPr lang="en-US"/>
          </a:p>
        </p:txBody>
      </p:sp>
      <p:sp>
        <p:nvSpPr>
          <p:cNvPr id="501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5811838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r>
              <a:rPr lang="en-US"/>
              <a:t>Copyright © 2004-2005 NameOfTheOrganization. All rights reserved.</a:t>
            </a:r>
          </a:p>
        </p:txBody>
      </p:sp>
      <p:sp>
        <p:nvSpPr>
          <p:cNvPr id="501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48413" y="8831263"/>
            <a:ext cx="5334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72E45660-14A8-4B58-9D54-FCF5FD535C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7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293938" y="0"/>
            <a:ext cx="45878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>
                <a:solidFill>
                  <a:srgbClr val="5F5F5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[Title of the course]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0" y="0"/>
            <a:ext cx="20653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DECD9CA4-4D38-43C9-9B39-98127E024D67}" type="datetime1">
              <a:rPr lang="en-US"/>
              <a:pPr>
                <a:defRPr/>
              </a:pPr>
              <a:t>7/26/12</a:t>
            </a:fld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4050" y="696913"/>
            <a:ext cx="55753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975" y="4416425"/>
            <a:ext cx="55054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56578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r>
              <a:rPr lang="en-US"/>
              <a:t>Copyright © 2004-2005 NameOfTheOrganization. All rights reserved.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423025" y="8829675"/>
            <a:ext cx="4572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F7D2AE92-4CF7-4F2F-AFA6-368DD66A7D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0207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61963" eaLnBrk="1" hangingPunct="1">
              <a:spcBef>
                <a:spcPct val="0"/>
              </a:spcBef>
            </a:pPr>
            <a:endParaRPr lang="fr-FR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772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C3C27A-FE85-4025-83C4-ED52E72ED52D}" type="slidenum">
              <a:rPr lang="fr-FR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7/26/12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3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 field contains error, set his color to red</a:t>
            </a:r>
          </a:p>
          <a:p>
            <a:r>
              <a:rPr lang="en-US" dirty="0" smtClean="0"/>
              <a:t>Execute the function on form submit 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7/26/12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49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OOP = Object Oriented Programing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7/26/12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4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developer.mozilla.org</a:t>
            </a:r>
            <a:r>
              <a:rPr lang="en-US" dirty="0" smtClean="0"/>
              <a:t>/en/</a:t>
            </a:r>
            <a:r>
              <a:rPr lang="en-US" dirty="0" err="1" smtClean="0"/>
              <a:t>nsIPromptService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7/26/12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28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developer.mozilla.org</a:t>
            </a:r>
            <a:r>
              <a:rPr lang="en-US" dirty="0" smtClean="0"/>
              <a:t>/en/</a:t>
            </a:r>
            <a:r>
              <a:rPr lang="en-US" dirty="0" err="1" smtClean="0"/>
              <a:t>nsIPromptService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7/26/12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16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7/26/12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33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baseline="0" dirty="0" smtClean="0"/>
              <a:t> use strong typing !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7/26/12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2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see more about anonymous functions later…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7/26/12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38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7/26/12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3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7/26/12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3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775359"/>
            <a:ext cx="7772400" cy="1225021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D658045C-28A7-48F6-9A39-0A68DC976A2B}" type="datetimeFigureOut">
              <a:rPr lang="fr-FR"/>
              <a:pPr>
                <a:defRPr/>
              </a:pPr>
              <a:t>7/26/12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1FFD8CC-CFD6-4A8D-BE35-DE16CEECCC6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FF91C60-3044-400C-A03F-634E1DB9EF37}" type="datetimeFigureOut">
              <a:rPr lang="fr-FR"/>
              <a:pPr>
                <a:defRPr/>
              </a:pPr>
              <a:t>7/26/12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D91D214D-10A5-4144-AFB0-EAE68476768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28870"/>
            <a:ext cx="2057400" cy="4876271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28870"/>
            <a:ext cx="6019800" cy="4876271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6838CE58-55A4-4F27-B112-23D282F2AE52}" type="datetimeFigureOut">
              <a:rPr lang="fr-FR"/>
              <a:pPr>
                <a:defRPr/>
              </a:pPr>
              <a:t>7/26/12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77992CC1-6A43-457B-A3C0-4C91109FC2F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6013" y="337220"/>
            <a:ext cx="7776467" cy="504056"/>
          </a:xfrm>
        </p:spPr>
        <p:txBody>
          <a:bodyPr/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116013" y="0"/>
            <a:ext cx="7777162" cy="3365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4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9E81E79-DFAC-414F-9DD2-ED5820F0726F}" type="datetimeFigureOut">
              <a:rPr lang="fr-FR"/>
              <a:pPr/>
              <a:t>7/26/12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5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6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5EA7CBC-E766-4E40-8511-26A6BCD81354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6013" y="337220"/>
            <a:ext cx="7776467" cy="504056"/>
          </a:xfrm>
        </p:spPr>
        <p:txBody>
          <a:bodyPr/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116013" y="0"/>
            <a:ext cx="7777162" cy="3365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4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9E81E79-DFAC-414F-9DD2-ED5820F0726F}" type="datetimeFigureOut">
              <a:rPr lang="fr-FR"/>
              <a:pPr/>
              <a:t>7/26/12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5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6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5EA7CBC-E766-4E40-8511-26A6BCD81354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6013" y="337220"/>
            <a:ext cx="7776467" cy="504056"/>
          </a:xfrm>
        </p:spPr>
        <p:txBody>
          <a:bodyPr/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116013" y="0"/>
            <a:ext cx="7777162" cy="3365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4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9E81E79-DFAC-414F-9DD2-ED5820F0726F}" type="datetimeFigureOut">
              <a:rPr lang="fr-FR"/>
              <a:pPr/>
              <a:t>7/26/12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5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6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5EA7CBC-E766-4E40-8511-26A6BCD81354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6B26A8FD-4383-432C-89D1-4BA533796EDD}" type="datetimeFigureOut">
              <a:rPr lang="fr-FR"/>
              <a:pPr>
                <a:defRPr/>
              </a:pPr>
              <a:t>7/26/12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7D79EFE8-A335-4C9D-8EA4-806E0B95C1F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6BDB5007-CCCC-4269-8A8C-E90EFD1D1F2C}" type="datetimeFigureOut">
              <a:rPr lang="fr-FR"/>
              <a:pPr>
                <a:defRPr/>
              </a:pPr>
              <a:t>7/26/12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7F2939D-07EB-4683-9024-903831CF447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EEE36BC4-2A08-42D4-AC41-9DAC2E0B7D74}" type="datetimeFigureOut">
              <a:rPr lang="fr-FR"/>
              <a:pPr>
                <a:defRPr/>
              </a:pPr>
              <a:t>7/26/12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B46FE078-AF85-4CA7-BFF7-B2EB062AC05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33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984081A-A807-4890-8799-B7AE6C296295}" type="datetimeFigureOut">
              <a:rPr lang="fr-FR"/>
              <a:pPr>
                <a:defRPr/>
              </a:pPr>
              <a:t>7/26/12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A116D2F4-A341-4E59-B839-45DF3B526D2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433DD74-9DDF-4627-B2A8-BEF3B7014055}" type="datetimeFigureOut">
              <a:rPr lang="fr-FR"/>
              <a:pPr>
                <a:defRPr/>
              </a:pPr>
              <a:t>7/26/12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E46107D9-2CF4-4069-A4F9-F6BFE0B44D6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B7234C6-9D10-4093-9543-312882F4F177}" type="datetimeFigureOut">
              <a:rPr lang="fr-FR"/>
              <a:pPr>
                <a:defRPr/>
              </a:pPr>
              <a:t>7/26/12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7ABC6178-461C-4BD0-9B54-309BB831267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11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27546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11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F3D4983-7BA2-411E-B7C6-D727698C63A3}" type="datetimeFigureOut">
              <a:rPr lang="fr-FR"/>
              <a:pPr>
                <a:defRPr/>
              </a:pPr>
              <a:t>7/26/12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41A612C5-ADBE-407C-A149-5B7DBBCB950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 smtClean="0"/>
              <a:t>Faire glisser l'image vers l'espace réservé ou cliquer sur l'icône pour l'ajouter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472786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81B4CFD4-017E-4D30-A3AD-20FFA767F724}" type="datetimeFigureOut">
              <a:rPr lang="fr-FR"/>
              <a:pPr>
                <a:defRPr/>
              </a:pPr>
              <a:t>7/26/12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13AB0C8-3393-415B-AA1D-514982E3CED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 4" descr="CarteDuMonde_AvecPoint.jpg"/>
          <p:cNvPicPr>
            <a:picLocks noChangeAspect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148263" y="0"/>
            <a:ext cx="4002087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116013" y="0"/>
            <a:ext cx="7956550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et modifiez le titre</a:t>
            </a:r>
          </a:p>
        </p:txBody>
      </p:sp>
      <p:sp>
        <p:nvSpPr>
          <p:cNvPr id="1028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128713"/>
            <a:ext cx="8435975" cy="423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2" name="Rectangle 1"/>
          <p:cNvSpPr>
            <a:spLocks noChangeArrowheads="1"/>
          </p:cNvSpPr>
          <p:nvPr userDrawn="1"/>
        </p:nvSpPr>
        <p:spPr bwMode="auto">
          <a:xfrm>
            <a:off x="0" y="5329238"/>
            <a:ext cx="9144000" cy="4079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fr-FR" sz="900">
                <a:solidFill>
                  <a:srgbClr val="FFFFFF"/>
                </a:solidFill>
                <a:latin typeface="Calibri" pitchFamily="34" charset="0"/>
              </a:rPr>
              <a:t>© SUPINFO International University – http://www.supinfo.com</a:t>
            </a:r>
          </a:p>
        </p:txBody>
      </p:sp>
      <p:pic>
        <p:nvPicPr>
          <p:cNvPr id="1030" name="Image 2"/>
          <p:cNvPicPr>
            <a:picLocks noChangeAspect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740650" y="5305425"/>
            <a:ext cx="1362075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62" r:id="rId1"/>
    <p:sldLayoutId id="2147484463" r:id="rId2"/>
    <p:sldLayoutId id="2147484464" r:id="rId3"/>
    <p:sldLayoutId id="2147484465" r:id="rId4"/>
    <p:sldLayoutId id="2147484466" r:id="rId5"/>
    <p:sldLayoutId id="2147484467" r:id="rId6"/>
    <p:sldLayoutId id="2147484468" r:id="rId7"/>
    <p:sldLayoutId id="2147484469" r:id="rId8"/>
    <p:sldLayoutId id="2147484470" r:id="rId9"/>
    <p:sldLayoutId id="2147484471" r:id="rId10"/>
    <p:sldLayoutId id="2147484472" r:id="rId11"/>
    <p:sldLayoutId id="2147484473" r:id="rId12"/>
    <p:sldLayoutId id="2147484474" r:id="rId13"/>
    <p:sldLayoutId id="2147484475" r:id="rId1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3" Type="http://schemas.openxmlformats.org/officeDocument/2006/relationships/image" Target="../media/image2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3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sxc.hu/browse.phtml?f=download&amp;id=14058" TargetMode="External"/><Relationship Id="rId3" Type="http://schemas.openxmlformats.org/officeDocument/2006/relationships/image" Target="../media/image40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Relationship Id="rId3" Type="http://schemas.openxmlformats.org/officeDocument/2006/relationships/image" Target="../media/image2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Image 12" descr="SignOfSuccess_NoirSurFondTransparent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354013"/>
            <a:ext cx="3097212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/>
        </p:nvSpPr>
        <p:spPr>
          <a:xfrm>
            <a:off x="898525" y="2603500"/>
            <a:ext cx="7916863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smtClean="0">
                <a:latin typeface="Myriad Pro"/>
                <a:ea typeface="MS PGothic" charset="0"/>
                <a:cs typeface="Myriad Pro"/>
              </a:rPr>
              <a:t>JavaScript</a:t>
            </a:r>
          </a:p>
          <a:p>
            <a:pPr>
              <a:defRPr/>
            </a:pPr>
            <a:endParaRPr lang="en-US" smtClean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charset="0"/>
                <a:ea typeface="ＭＳ Ｐゴシック" charset="0"/>
                <a:cs typeface="ＭＳ Ｐゴシック" charset="0"/>
              </a:rPr>
              <a:t>Discover the JavaScript Language</a:t>
            </a:r>
            <a:endParaRPr lang="en-US" sz="1200" smtClean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1200" smtClean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1200" smtClean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1200" smtClean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1200" smtClean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120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9154" name="Picture 2" descr="http://2.bp.blogspot.com/-9vrJOjlajp0/T2C1j_2EjBI/AAAAAAAADLI/RKmxVgsRoWE/s1600/best-javascript-sit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805" y1="81250" x2="96110" y2="83239"/>
                        <a14:foregroundMark x1="6407" y1="94886" x2="96110" y2="72727"/>
                        <a14:foregroundMark x1="91991" y1="93750" x2="3661" y2="72727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872363" y="1705372"/>
            <a:ext cx="2732085" cy="22006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 classical </a:t>
            </a:r>
            <a:r>
              <a:rPr lang="en-US" b="1" dirty="0" smtClean="0"/>
              <a:t>OOP </a:t>
            </a:r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Prototype-based</a:t>
            </a:r>
          </a:p>
          <a:p>
            <a:endParaRPr lang="en-US" dirty="0" smtClean="0"/>
          </a:p>
          <a:p>
            <a:r>
              <a:rPr lang="en-US" dirty="0" smtClean="0"/>
              <a:t>No real concept of class</a:t>
            </a:r>
          </a:p>
          <a:p>
            <a:pPr lvl="1"/>
            <a:r>
              <a:rPr lang="en-US" dirty="0" smtClean="0"/>
              <a:t>"Pseudo-classes" can be written like </a:t>
            </a:r>
            <a:r>
              <a:rPr lang="en-US" b="1" dirty="0" smtClean="0"/>
              <a:t>collections of key/value pairs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Includes most of class-based OOP features</a:t>
            </a:r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Presentation</a:t>
            </a:r>
            <a:endParaRPr kumimoji="0" lang="fr-FR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lvl="0" indent="-342900" defTabSz="457200">
              <a:spcBef>
                <a:spcPct val="20000"/>
              </a:spcBef>
              <a:defRPr/>
            </a:pPr>
            <a:r>
              <a:rPr lang="fr-FR" dirty="0" smtClean="0">
                <a:solidFill>
                  <a:prstClr val="black"/>
                </a:solidFill>
                <a:latin typeface="Calibri"/>
                <a:cs typeface="ＭＳ Ｐゴシック" charset="0"/>
              </a:rPr>
              <a:t>Introduction</a:t>
            </a:r>
          </a:p>
        </p:txBody>
      </p:sp>
      <p:pic>
        <p:nvPicPr>
          <p:cNvPr id="7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129308"/>
            <a:ext cx="4241200" cy="383202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" name="Image 3" descr="icon_chron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9386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Clairvoyance!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Discover</a:t>
            </a:r>
            <a:r>
              <a:rPr lang="fr-FR" dirty="0" smtClean="0"/>
              <a:t> JavaScript </a:t>
            </a:r>
            <a:r>
              <a:rPr lang="fr-FR" dirty="0" err="1" smtClean="0"/>
              <a:t>language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281436"/>
            <a:ext cx="2540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498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r-FR" dirty="0"/>
              <a:t>This interactive service </a:t>
            </a:r>
            <a:r>
              <a:rPr lang="fr-FR" dirty="0" err="1"/>
              <a:t>will</a:t>
            </a:r>
            <a:r>
              <a:rPr lang="fr-FR" dirty="0"/>
              <a:t> tell to people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magic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(</a:t>
            </a:r>
            <a:r>
              <a:rPr lang="fr-FR" dirty="0" err="1"/>
              <a:t>between</a:t>
            </a:r>
            <a:r>
              <a:rPr lang="fr-FR" dirty="0"/>
              <a:t> 0 and 9),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 smtClean="0"/>
              <a:t>firstname</a:t>
            </a:r>
            <a:endParaRPr lang="fr-FR" dirty="0"/>
          </a:p>
          <a:p>
            <a:pPr eaLnBrk="1" hangingPunct="1">
              <a:lnSpc>
                <a:spcPct val="90000"/>
              </a:lnSpc>
            </a:pPr>
            <a:endParaRPr lang="fr-FR" dirty="0"/>
          </a:p>
          <a:p>
            <a:pPr eaLnBrk="1" hangingPunct="1">
              <a:lnSpc>
                <a:spcPct val="90000"/>
              </a:lnSpc>
            </a:pPr>
            <a:r>
              <a:rPr lang="fr-FR" dirty="0" smtClean="0"/>
              <a:t>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propose a service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smtClean="0"/>
              <a:t>         "</a:t>
            </a:r>
            <a:r>
              <a:rPr lang="fr-FR" b="1" i="1" dirty="0" smtClean="0"/>
              <a:t>Love </a:t>
            </a:r>
            <a:r>
              <a:rPr lang="fr-FR" b="1" i="1" dirty="0" err="1" smtClean="0"/>
              <a:t>Meter</a:t>
            </a:r>
            <a:r>
              <a:rPr lang="fr-FR" dirty="0"/>
              <a:t>"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,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magic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, </a:t>
            </a:r>
            <a:r>
              <a:rPr lang="fr-FR" dirty="0" err="1"/>
              <a:t>find</a:t>
            </a:r>
            <a:r>
              <a:rPr lang="fr-FR" dirty="0"/>
              <a:t> a compatibility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a </a:t>
            </a:r>
            <a:r>
              <a:rPr lang="fr-FR" dirty="0" smtClean="0"/>
              <a:t>couple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Clairvoyance</a:t>
            </a:r>
            <a:endParaRPr lang="fr-FR" dirty="0"/>
          </a:p>
        </p:txBody>
      </p:sp>
      <p:pic>
        <p:nvPicPr>
          <p:cNvPr id="5" name="Image 3" descr="icon_chron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38062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Number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To </a:t>
            </a:r>
            <a:r>
              <a:rPr lang="en-US" dirty="0"/>
              <a:t>find the magic number, you will use the addition of products of each letter and a coefficient (index of the letter in the word) as shown </a:t>
            </a:r>
            <a:r>
              <a:rPr lang="en-US" dirty="0" smtClean="0"/>
              <a:t>in the next slide…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Clairvoyance</a:t>
            </a:r>
          </a:p>
        </p:txBody>
      </p:sp>
      <p:pic>
        <p:nvPicPr>
          <p:cNvPr id="5" name="Image 3" descr="icon_chron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28408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Number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Example </a:t>
            </a:r>
            <a:r>
              <a:rPr lang="en-US" dirty="0"/>
              <a:t>: </a:t>
            </a:r>
            <a:r>
              <a:rPr lang="en-US" i="1" dirty="0" smtClean="0"/>
              <a:t>Jim</a:t>
            </a:r>
            <a:endParaRPr lang="en-US" i="1" dirty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j: </a:t>
            </a:r>
            <a:r>
              <a:rPr lang="en-US" dirty="0"/>
              <a:t>106^1 = 106 </a:t>
            </a:r>
            <a:r>
              <a:rPr lang="en-US" dirty="0" smtClean="0"/>
              <a:t>--&gt; </a:t>
            </a:r>
            <a:r>
              <a:rPr lang="en-US" dirty="0"/>
              <a:t>1 + 0 + 6 = </a:t>
            </a:r>
            <a:r>
              <a:rPr lang="en-US" dirty="0" smtClean="0"/>
              <a:t>7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 err="1" smtClean="0"/>
              <a:t>i</a:t>
            </a:r>
            <a:r>
              <a:rPr lang="en-US" dirty="0" smtClean="0"/>
              <a:t>: </a:t>
            </a:r>
            <a:r>
              <a:rPr lang="en-US" dirty="0"/>
              <a:t>105^2 = 11025 </a:t>
            </a:r>
            <a:r>
              <a:rPr lang="en-US" dirty="0" smtClean="0"/>
              <a:t>--&gt; </a:t>
            </a:r>
            <a:r>
              <a:rPr lang="en-US" dirty="0"/>
              <a:t>1 + 1 + 0 + 2 + 5 = </a:t>
            </a:r>
            <a:r>
              <a:rPr lang="en-US" dirty="0" smtClean="0"/>
              <a:t>9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m: </a:t>
            </a:r>
            <a:r>
              <a:rPr lang="en-US" dirty="0"/>
              <a:t>109^3 = </a:t>
            </a:r>
            <a:r>
              <a:rPr lang="en-US" dirty="0" smtClean="0"/>
              <a:t>1295029 --&gt; </a:t>
            </a:r>
            <a:r>
              <a:rPr lang="en-US" dirty="0"/>
              <a:t>1 + 2 + 9 + 5 + 0 + 2 + 9 = 28 </a:t>
            </a:r>
            <a:endParaRPr lang="en-US" dirty="0" smtClean="0"/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--&gt; 2 </a:t>
            </a:r>
            <a:r>
              <a:rPr lang="en-US" dirty="0"/>
              <a:t>+ 8 = 10 </a:t>
            </a:r>
            <a:r>
              <a:rPr lang="en-US" dirty="0" smtClean="0"/>
              <a:t>--&gt; </a:t>
            </a:r>
            <a:r>
              <a:rPr lang="en-US" dirty="0"/>
              <a:t>1 + 0 = 1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TOTAL : 7 + 9 + 1 = 17  1 + 7 = 8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Clairvoyance</a:t>
            </a:r>
          </a:p>
        </p:txBody>
      </p:sp>
      <p:pic>
        <p:nvPicPr>
          <p:cNvPr id="5" name="Image 3" descr="icon_chron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627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Number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To </a:t>
            </a:r>
            <a:r>
              <a:rPr lang="en-US" dirty="0"/>
              <a:t>get the value of a letter, you have to use </a:t>
            </a:r>
            <a:r>
              <a:rPr lang="en-US" i="1" dirty="0" err="1" smtClean="0"/>
              <a:t>charCodeAt</a:t>
            </a:r>
            <a:r>
              <a:rPr lang="en-US" i="1" dirty="0"/>
              <a:t> </a:t>
            </a:r>
            <a:r>
              <a:rPr lang="en-US" dirty="0" smtClean="0"/>
              <a:t>method </a:t>
            </a:r>
            <a:r>
              <a:rPr lang="en-US" dirty="0"/>
              <a:t>on a </a:t>
            </a:r>
            <a:r>
              <a:rPr lang="en-US" dirty="0" smtClean="0"/>
              <a:t>string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Example </a:t>
            </a:r>
            <a:r>
              <a:rPr lang="en-US" dirty="0"/>
              <a:t>: </a:t>
            </a:r>
            <a:r>
              <a:rPr lang="en-US" i="1" dirty="0"/>
              <a:t>"</a:t>
            </a:r>
            <a:r>
              <a:rPr lang="en-US" i="1" dirty="0" err="1"/>
              <a:t>tatito</a:t>
            </a:r>
            <a:r>
              <a:rPr lang="en-US" i="1" dirty="0"/>
              <a:t>".</a:t>
            </a:r>
            <a:r>
              <a:rPr lang="en-US" i="1" dirty="0" err="1"/>
              <a:t>charCodeAt</a:t>
            </a:r>
            <a:r>
              <a:rPr lang="en-US" i="1" dirty="0"/>
              <a:t>(3</a:t>
            </a:r>
            <a:r>
              <a:rPr lang="en-US" i="1" dirty="0" smtClean="0"/>
              <a:t>);</a:t>
            </a:r>
            <a:endParaRPr lang="en-US" i="1" dirty="0"/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-&gt; gives 105</a:t>
            </a:r>
          </a:p>
          <a:p>
            <a:pPr lvl="2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To </a:t>
            </a:r>
            <a:r>
              <a:rPr lang="en-US" dirty="0"/>
              <a:t>proceed the operation 9 power </a:t>
            </a:r>
            <a:r>
              <a:rPr lang="en-US" dirty="0" smtClean="0"/>
              <a:t>2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i="1" dirty="0" smtClean="0"/>
              <a:t>9^2</a:t>
            </a:r>
            <a:r>
              <a:rPr lang="en-US" dirty="0" smtClean="0"/>
              <a:t>) in JavaScript, </a:t>
            </a:r>
            <a:r>
              <a:rPr lang="en-US" dirty="0"/>
              <a:t>we use : </a:t>
            </a:r>
            <a:r>
              <a:rPr lang="en-US" i="1" dirty="0" err="1"/>
              <a:t>Math.pow</a:t>
            </a:r>
            <a:r>
              <a:rPr lang="en-US" i="1" dirty="0"/>
              <a:t>(9,2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Clairvoyance</a:t>
            </a:r>
          </a:p>
        </p:txBody>
      </p:sp>
      <p:pic>
        <p:nvPicPr>
          <p:cNvPr id="5" name="Image 3" descr="icon_chron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42024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Number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 To calculate the compatibility, the user have to insert two </a:t>
            </a:r>
            <a:r>
              <a:rPr lang="en-US" dirty="0" smtClean="0"/>
              <a:t>names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Then </a:t>
            </a:r>
            <a:r>
              <a:rPr lang="en-US" dirty="0"/>
              <a:t>find the magic number and </a:t>
            </a:r>
            <a:r>
              <a:rPr lang="en-US" dirty="0" smtClean="0"/>
              <a:t>compares </a:t>
            </a:r>
            <a:r>
              <a:rPr lang="en-US" dirty="0"/>
              <a:t>it 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i="1" dirty="0" smtClean="0"/>
              <a:t>High </a:t>
            </a:r>
            <a:r>
              <a:rPr lang="en-US" dirty="0" smtClean="0"/>
              <a:t>:  </a:t>
            </a:r>
            <a:r>
              <a:rPr lang="en-US" dirty="0"/>
              <a:t>if the gap between the </a:t>
            </a:r>
            <a:r>
              <a:rPr lang="en-US" dirty="0" smtClean="0"/>
              <a:t>numbers </a:t>
            </a:r>
            <a:r>
              <a:rPr lang="en-US" dirty="0"/>
              <a:t>is </a:t>
            </a:r>
            <a:r>
              <a:rPr lang="en-US" dirty="0" smtClean="0"/>
              <a:t>&lt; 3</a:t>
            </a:r>
          </a:p>
          <a:p>
            <a:pPr lvl="1" eaLnBrk="1" hangingPunct="1">
              <a:lnSpc>
                <a:spcPct val="90000"/>
              </a:lnSpc>
            </a:pPr>
            <a:r>
              <a:rPr lang="en-US" i="1" dirty="0" smtClean="0"/>
              <a:t>Medium</a:t>
            </a:r>
            <a:r>
              <a:rPr lang="en-US" dirty="0" smtClean="0"/>
              <a:t> : </a:t>
            </a:r>
            <a:r>
              <a:rPr lang="en-US" dirty="0"/>
              <a:t>if the gap is between 3 and 6 (included</a:t>
            </a:r>
            <a:r>
              <a:rPr lang="en-US" dirty="0" smtClean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i="1" dirty="0" smtClean="0"/>
              <a:t>Low</a:t>
            </a:r>
            <a:r>
              <a:rPr lang="en-US" dirty="0"/>
              <a:t> </a:t>
            </a:r>
            <a:r>
              <a:rPr lang="en-US" dirty="0" smtClean="0"/>
              <a:t>: otherwise</a:t>
            </a:r>
            <a:endParaRPr lang="en-US" i="1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Clairvoyance</a:t>
            </a:r>
          </a:p>
        </p:txBody>
      </p:sp>
      <p:pic>
        <p:nvPicPr>
          <p:cNvPr id="5" name="Image 3" descr="icon_chron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9512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Bonus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Add styles and colors to your webpage ;-)</a:t>
            </a:r>
            <a:endParaRPr lang="en-US" i="1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Clairvoyance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2391519"/>
            <a:ext cx="2470070" cy="1978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3" descr="icon_chron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6524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0512" cy="537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4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re 1"/>
          <p:cNvSpPr>
            <a:spLocks noGrp="1"/>
          </p:cNvSpPr>
          <p:nvPr>
            <p:ph type="title"/>
          </p:nvPr>
        </p:nvSpPr>
        <p:spPr>
          <a:xfrm>
            <a:off x="1116013" y="336550"/>
            <a:ext cx="7777162" cy="504825"/>
          </a:xfrm>
        </p:spPr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History</a:t>
            </a:r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19458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lvl="0" indent="-342900">
              <a:defRPr/>
            </a:pPr>
            <a:r>
              <a:rPr lang="fr-FR" dirty="0" smtClean="0">
                <a:solidFill>
                  <a:prstClr val="black"/>
                </a:solidFill>
                <a:ea typeface="ＭＳ Ｐゴシック" pitchFamily="34" charset="-128"/>
              </a:rPr>
              <a:t>Introduction</a:t>
            </a:r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105786386"/>
              </p:ext>
            </p:extLst>
          </p:nvPr>
        </p:nvGraphicFramePr>
        <p:xfrm>
          <a:off x="179363" y="1921396"/>
          <a:ext cx="8747534" cy="2800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Connecteur droit 6"/>
          <p:cNvCxnSpPr/>
          <p:nvPr/>
        </p:nvCxnSpPr>
        <p:spPr>
          <a:xfrm>
            <a:off x="1763688" y="2497460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3491880" y="2497460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11560" y="20654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1994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267744" y="20654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1995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868144" y="20654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1996</a:t>
            </a:r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12" name="Image 6" descr="test_icon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re 1"/>
          <p:cNvSpPr>
            <a:spLocks noGrp="1"/>
          </p:cNvSpPr>
          <p:nvPr>
            <p:ph type="title"/>
          </p:nvPr>
        </p:nvSpPr>
        <p:spPr>
          <a:xfrm>
            <a:off x="1116013" y="336550"/>
            <a:ext cx="7777162" cy="504825"/>
          </a:xfrm>
        </p:spPr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History</a:t>
            </a:r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19458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ea typeface="ＭＳ Ｐゴシック" pitchFamily="34" charset="-128"/>
              </a:rPr>
              <a:t>Introduction</a:t>
            </a:r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700624735"/>
              </p:ext>
            </p:extLst>
          </p:nvPr>
        </p:nvGraphicFramePr>
        <p:xfrm>
          <a:off x="179363" y="1921396"/>
          <a:ext cx="8747534" cy="2800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necteur droit 5"/>
          <p:cNvCxnSpPr/>
          <p:nvPr/>
        </p:nvCxnSpPr>
        <p:spPr>
          <a:xfrm>
            <a:off x="1907704" y="2497460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971600" y="20654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1996</a:t>
            </a:r>
            <a:endParaRPr lang="fr-FR" dirty="0">
              <a:solidFill>
                <a:schemeClr val="tx2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7200000" y="2497460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4139952" y="20654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1997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668344" y="20654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1999</a:t>
            </a:r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13" name="Image 6" descr="test_icon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re 1"/>
          <p:cNvSpPr>
            <a:spLocks noGrp="1"/>
          </p:cNvSpPr>
          <p:nvPr>
            <p:ph type="title"/>
          </p:nvPr>
        </p:nvSpPr>
        <p:spPr>
          <a:xfrm>
            <a:off x="1116013" y="336550"/>
            <a:ext cx="7777162" cy="504825"/>
          </a:xfrm>
        </p:spPr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History</a:t>
            </a:r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19458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lvl="0" indent="-342900">
              <a:defRPr/>
            </a:pPr>
            <a:r>
              <a:rPr lang="fr-FR" dirty="0" smtClean="0">
                <a:ea typeface="ＭＳ Ｐゴシック" pitchFamily="34" charset="-128"/>
              </a:rPr>
              <a:t>Introduction</a:t>
            </a:r>
          </a:p>
        </p:txBody>
      </p:sp>
      <p:graphicFrame>
        <p:nvGraphicFramePr>
          <p:cNvPr id="4" name="Diagramme 3"/>
          <p:cNvGraphicFramePr/>
          <p:nvPr/>
        </p:nvGraphicFramePr>
        <p:xfrm>
          <a:off x="179363" y="1921396"/>
          <a:ext cx="8747534" cy="2800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necteur droit 5"/>
          <p:cNvCxnSpPr/>
          <p:nvPr/>
        </p:nvCxnSpPr>
        <p:spPr>
          <a:xfrm>
            <a:off x="1619672" y="2497460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67544" y="20654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2000</a:t>
            </a:r>
            <a:endParaRPr lang="fr-FR" dirty="0">
              <a:solidFill>
                <a:schemeClr val="tx2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3085200" y="2497460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936507" y="20654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2002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812360" y="20654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2010</a:t>
            </a:r>
          </a:p>
        </p:txBody>
      </p:sp>
      <p:cxnSp>
        <p:nvCxnSpPr>
          <p:cNvPr id="13" name="Connecteur droit 12"/>
          <p:cNvCxnSpPr/>
          <p:nvPr/>
        </p:nvCxnSpPr>
        <p:spPr>
          <a:xfrm>
            <a:off x="4554000" y="2497460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6030000" y="2497460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7506000" y="2497460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05470" y="20654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2005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874433" y="20654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2006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43396" y="20654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2008</a:t>
            </a:r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18" name="Image 6" descr="test_icon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Libraries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libraries :</a:t>
            </a:r>
          </a:p>
          <a:p>
            <a:pPr lvl="1"/>
            <a:r>
              <a:rPr lang="en-US" dirty="0" err="1" smtClean="0"/>
              <a:t>jQuery</a:t>
            </a:r>
            <a:endParaRPr lang="en-US" dirty="0" smtClean="0"/>
          </a:p>
          <a:p>
            <a:pPr lvl="1"/>
            <a:r>
              <a:rPr lang="en-US" dirty="0" smtClean="0"/>
              <a:t>Ext JS</a:t>
            </a:r>
          </a:p>
          <a:p>
            <a:pPr lvl="1"/>
            <a:r>
              <a:rPr lang="en-US" dirty="0" smtClean="0"/>
              <a:t>Prototype</a:t>
            </a:r>
          </a:p>
          <a:p>
            <a:pPr lvl="1"/>
            <a:r>
              <a:rPr lang="en-US" dirty="0" smtClean="0"/>
              <a:t>Dojo</a:t>
            </a:r>
          </a:p>
          <a:p>
            <a:pPr lvl="1"/>
            <a:r>
              <a:rPr lang="en-US" dirty="0" smtClean="0"/>
              <a:t>Etc…</a:t>
            </a: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2346549"/>
            <a:ext cx="2514600" cy="617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3800" y="4151011"/>
            <a:ext cx="1371600" cy="93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 t="24000" b="25000"/>
          <a:stretch>
            <a:fillRect/>
          </a:stretch>
        </p:blipFill>
        <p:spPr bwMode="auto">
          <a:xfrm>
            <a:off x="6096000" y="3108548"/>
            <a:ext cx="1981200" cy="101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Image 6" descr="test_icon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Community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pic>
        <p:nvPicPr>
          <p:cNvPr id="9" name="Image 6" descr="test_icon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713484"/>
            <a:ext cx="4815887" cy="245985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193204"/>
            <a:ext cx="3536968" cy="51261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676613"/>
            <a:ext cx="5472608" cy="18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28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Community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pic>
        <p:nvPicPr>
          <p:cNvPr id="9" name="Image 6" descr="test_icon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3364"/>
            <a:ext cx="9143997" cy="36510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36771" y="4801716"/>
            <a:ext cx="4277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https://</a:t>
            </a:r>
            <a:r>
              <a:rPr lang="en-US" u="sng" dirty="0" err="1"/>
              <a:t>github.com</a:t>
            </a:r>
            <a:r>
              <a:rPr lang="en-US" u="sng" dirty="0"/>
              <a:t>/languages/JavaScript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653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JavaScript </a:t>
            </a:r>
            <a:r>
              <a:rPr lang="fr-FR" dirty="0" err="1" smtClean="0"/>
              <a:t>Everywhere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pic>
        <p:nvPicPr>
          <p:cNvPr id="9" name="Image 6" descr="test_icon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12" y="1178679"/>
            <a:ext cx="7164288" cy="434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50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129308"/>
            <a:ext cx="4241200" cy="383202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" name="Image 3" descr="icon_chron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Basic notions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fr-FR" dirty="0" err="1" smtClean="0"/>
              <a:t>Discover</a:t>
            </a:r>
            <a:r>
              <a:rPr lang="fr-FR" dirty="0" smtClean="0"/>
              <a:t> JavaScript </a:t>
            </a:r>
            <a:r>
              <a:rPr lang="fr-FR" dirty="0" err="1" smtClean="0"/>
              <a:t>language</a:t>
            </a:r>
            <a:endParaRPr lang="fr-FR" dirty="0"/>
          </a:p>
        </p:txBody>
      </p:sp>
      <p:pic>
        <p:nvPicPr>
          <p:cNvPr id="5" name="Picture 7" descr="plan_parti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61994" y="2025400"/>
            <a:ext cx="1886470" cy="2920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mtClean="0"/>
              <a:t>By completing this course, you will be able to:</a:t>
            </a:r>
          </a:p>
          <a:p>
            <a:pPr lvl="1"/>
            <a:r>
              <a:rPr lang="en-US" smtClean="0"/>
              <a:t>Explain origins of JavaScript</a:t>
            </a:r>
          </a:p>
          <a:p>
            <a:pPr lvl="1"/>
            <a:r>
              <a:rPr lang="en-US" smtClean="0"/>
              <a:t>Describe how it works</a:t>
            </a:r>
          </a:p>
          <a:p>
            <a:pPr lvl="1"/>
            <a:r>
              <a:rPr lang="en-US" smtClean="0"/>
              <a:t>Explain its utility</a:t>
            </a:r>
          </a:p>
          <a:p>
            <a:pPr lvl="1"/>
            <a:r>
              <a:rPr lang="en-US" smtClean="0"/>
              <a:t>Develop basic JavaScript procedures</a:t>
            </a:r>
          </a:p>
          <a:p>
            <a:pPr lvl="1"/>
            <a:r>
              <a:rPr lang="en-US" smtClean="0"/>
              <a:t>Manipulate the DOM with JavaScript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63" y="49213"/>
            <a:ext cx="617537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Course objectives</a:t>
            </a:r>
          </a:p>
        </p:txBody>
      </p:sp>
      <p:sp>
        <p:nvSpPr>
          <p:cNvPr id="9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JavaScript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Hello World!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Hello world </a:t>
            </a:r>
            <a:r>
              <a:rPr lang="fr-FR" dirty="0" err="1" smtClean="0"/>
              <a:t>example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Basic notions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1777380"/>
            <a:ext cx="8785225" cy="33829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&lt;!DOCTYPE html&gt;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&lt;html&gt;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  &lt;head&gt;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    &lt;title&gt;</a:t>
            </a:r>
            <a:r>
              <a:rPr lang="en-US" b="1" dirty="0" smtClean="0">
                <a:latin typeface="Courier New" pitchFamily="-106" charset="0"/>
                <a:cs typeface="Courier New" pitchFamily="-106" charset="0"/>
              </a:rPr>
              <a:t>Hello World!</a:t>
            </a:r>
            <a:r>
              <a:rPr lang="en-US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&lt;/title&gt;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  &lt;/head&gt;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  &lt;body&gt;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    &lt;script </a:t>
            </a:r>
            <a:r>
              <a:rPr lang="en-US" b="1" dirty="0" smtClean="0">
                <a:solidFill>
                  <a:srgbClr val="C00000"/>
                </a:solidFill>
                <a:latin typeface="Courier New" pitchFamily="-106" charset="0"/>
                <a:cs typeface="Courier New" pitchFamily="-106" charset="0"/>
              </a:rPr>
              <a:t>type</a:t>
            </a:r>
            <a:r>
              <a:rPr lang="en-US" b="1" dirty="0" smtClean="0">
                <a:solidFill>
                  <a:srgbClr val="4D4D4D"/>
                </a:solidFill>
                <a:latin typeface="Courier New" pitchFamily="-106" charset="0"/>
                <a:cs typeface="Courier New" pitchFamily="-106" charset="0"/>
              </a:rPr>
              <a:t>="</a:t>
            </a:r>
            <a:r>
              <a:rPr lang="en-US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text/</a:t>
            </a:r>
            <a:r>
              <a:rPr lang="en-US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javascript</a:t>
            </a:r>
            <a:r>
              <a:rPr lang="en-US" b="1" dirty="0" smtClean="0">
                <a:solidFill>
                  <a:srgbClr val="4D4D4D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en-US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&gt;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      </a:t>
            </a:r>
            <a:r>
              <a:rPr lang="en-US" b="1" dirty="0" smtClean="0">
                <a:solidFill>
                  <a:srgbClr val="4D4D4D"/>
                </a:solidFill>
                <a:latin typeface="Courier New" pitchFamily="-106" charset="0"/>
                <a:cs typeface="Courier New" pitchFamily="-106" charset="0"/>
              </a:rPr>
              <a:t>alert(</a:t>
            </a:r>
            <a:r>
              <a:rPr lang="en-US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'Hello world!'</a:t>
            </a:r>
            <a:r>
              <a:rPr lang="en-US" b="1" dirty="0" smtClean="0">
                <a:solidFill>
                  <a:srgbClr val="4D4D4D"/>
                </a:solidFill>
                <a:latin typeface="Courier New" pitchFamily="-106" charset="0"/>
                <a:cs typeface="Courier New" pitchFamily="-106" charset="0"/>
              </a:rPr>
              <a:t>);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    &lt;/script&gt; 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  &lt;/body&gt;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&lt;/html&gt;</a:t>
            </a:r>
            <a:endParaRPr lang="cs-CZ" dirty="0">
              <a:solidFill>
                <a:srgbClr val="0070C0"/>
              </a:solidFill>
              <a:latin typeface="Courier"/>
              <a:cs typeface="Courier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JavaScript code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Two places to declare JavaScript code:</a:t>
            </a:r>
          </a:p>
          <a:p>
            <a:pPr lvl="1"/>
            <a:r>
              <a:rPr lang="en-US" dirty="0" smtClean="0"/>
              <a:t>In HTML file directly between &lt;script&gt; markers:</a:t>
            </a:r>
          </a:p>
          <a:p>
            <a:pPr lvl="0"/>
            <a:endParaRPr lang="en-US" dirty="0" smtClean="0"/>
          </a:p>
          <a:p>
            <a:pPr lvl="0">
              <a:buNone/>
            </a:pPr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In an external script file: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Basic notions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2281437"/>
            <a:ext cx="8785225" cy="108011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&lt;script </a:t>
            </a:r>
            <a:r>
              <a:rPr lang="fr-FR" b="1" dirty="0" smtClean="0">
                <a:solidFill>
                  <a:srgbClr val="C00000"/>
                </a:solidFill>
                <a:latin typeface="Courier New" pitchFamily="-106" charset="0"/>
                <a:cs typeface="Courier New" pitchFamily="-106" charset="0"/>
              </a:rPr>
              <a:t>type</a:t>
            </a:r>
            <a:r>
              <a:rPr lang="fr-FR" b="1" dirty="0" smtClean="0">
                <a:solidFill>
                  <a:srgbClr val="5F5F5F"/>
                </a:solidFill>
                <a:latin typeface="Courier New" pitchFamily="-106" charset="0"/>
                <a:cs typeface="Courier New" pitchFamily="-106" charset="0"/>
              </a:rPr>
              <a:t>=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text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/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javaScript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&gt; </a:t>
            </a:r>
            <a:r>
              <a:rPr lang="fr-FR" b="1" dirty="0" smtClean="0">
                <a:latin typeface="Courier New" pitchFamily="-106" charset="0"/>
                <a:cs typeface="Courier New" pitchFamily="-106" charset="0"/>
              </a:rPr>
              <a:t/>
            </a:r>
            <a:br>
              <a:rPr lang="fr-FR" b="1" dirty="0" smtClean="0">
                <a:latin typeface="Courier New" pitchFamily="-106" charset="0"/>
                <a:cs typeface="Courier New" pitchFamily="-106" charset="0"/>
              </a:rPr>
            </a:br>
            <a:r>
              <a:rPr lang="fr-FR" b="1" dirty="0" smtClean="0">
                <a:latin typeface="Courier New" pitchFamily="-106" charset="0"/>
                <a:cs typeface="Courier New" pitchFamily="-106" charset="0"/>
              </a:rPr>
              <a:t>    </a:t>
            </a: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var</a:t>
            </a:r>
            <a:r>
              <a:rPr lang="fr-FR" b="1" dirty="0" smtClean="0">
                <a:solidFill>
                  <a:srgbClr val="5F5F5F"/>
                </a:solidFill>
                <a:latin typeface="Courier New" pitchFamily="-106" charset="0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name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= 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Grima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;</a:t>
            </a:r>
            <a:r>
              <a:rPr lang="fr-FR" b="1" dirty="0" smtClean="0">
                <a:latin typeface="Courier New" pitchFamily="-106" charset="0"/>
                <a:cs typeface="Courier New" pitchFamily="-106" charset="0"/>
              </a:rPr>
              <a:t/>
            </a:r>
            <a:br>
              <a:rPr lang="fr-FR" b="1" dirty="0" smtClean="0">
                <a:latin typeface="Courier New" pitchFamily="-106" charset="0"/>
                <a:cs typeface="Courier New" pitchFamily="-106" charset="0"/>
              </a:rPr>
            </a:b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&lt;/script&gt;</a:t>
            </a:r>
            <a:endParaRPr lang="fr-FR" b="1" dirty="0">
              <a:solidFill>
                <a:srgbClr val="0070C0"/>
              </a:solidFill>
              <a:latin typeface="Courier New" pitchFamily="-106" charset="0"/>
              <a:cs typeface="Courier New" pitchFamily="-106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79512" y="4225652"/>
            <a:ext cx="8785225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&lt;script </a:t>
            </a:r>
            <a:r>
              <a:rPr lang="fr-FR" b="1" dirty="0" smtClean="0">
                <a:solidFill>
                  <a:srgbClr val="C00000"/>
                </a:solidFill>
                <a:latin typeface="Courier New" pitchFamily="-106" charset="0"/>
                <a:cs typeface="Courier New" pitchFamily="-106" charset="0"/>
              </a:rPr>
              <a:t>type</a:t>
            </a:r>
            <a:r>
              <a:rPr lang="fr-FR" b="1" dirty="0" smtClean="0">
                <a:solidFill>
                  <a:srgbClr val="5F5F5F"/>
                </a:solidFill>
                <a:latin typeface="Courier New" pitchFamily="-106" charset="0"/>
                <a:cs typeface="Courier New" pitchFamily="-106" charset="0"/>
              </a:rPr>
              <a:t>=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text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/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javaScript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 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-106" charset="0"/>
                <a:cs typeface="Courier New" pitchFamily="-106" charset="0"/>
              </a:rPr>
              <a:t>src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="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script.js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&gt;&lt;/script&gt;</a:t>
            </a:r>
            <a:endParaRPr lang="fr-FR" b="1" dirty="0">
              <a:solidFill>
                <a:srgbClr val="0070C0"/>
              </a:solidFill>
              <a:latin typeface="Courier New" pitchFamily="-106" charset="0"/>
              <a:cs typeface="Courier New" pitchFamily="-106" charset="0"/>
            </a:endParaRPr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Syntax</a:t>
            </a:r>
            <a:r>
              <a:rPr lang="fr-FR" dirty="0" smtClean="0"/>
              <a:t> </a:t>
            </a:r>
            <a:r>
              <a:rPr lang="fr-FR" dirty="0" err="1" smtClean="0"/>
              <a:t>rules</a:t>
            </a:r>
            <a:r>
              <a:rPr lang="fr-FR" dirty="0" smtClean="0"/>
              <a:t> and basics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instruction ends up properly with a semicolon: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Possible to put on the same line several instructions</a:t>
            </a: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Basic notions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2353443"/>
            <a:ext cx="8785225" cy="15121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spcAft>
                <a:spcPts val="600"/>
              </a:spcAft>
            </a:pP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&lt;script </a:t>
            </a:r>
            <a:r>
              <a:rPr lang="fr-FR" b="1" dirty="0" smtClean="0">
                <a:solidFill>
                  <a:srgbClr val="C00000"/>
                </a:solidFill>
                <a:latin typeface="Courier New" pitchFamily="-106" charset="0"/>
                <a:cs typeface="Courier New" pitchFamily="-106" charset="0"/>
              </a:rPr>
              <a:t>type</a:t>
            </a:r>
            <a:r>
              <a:rPr lang="fr-FR" b="1" dirty="0" smtClean="0">
                <a:solidFill>
                  <a:srgbClr val="5F5F5F"/>
                </a:solidFill>
                <a:latin typeface="Courier New" pitchFamily="-106" charset="0"/>
                <a:cs typeface="Courier New" pitchFamily="-106" charset="0"/>
              </a:rPr>
              <a:t>=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text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/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javaScript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&gt;</a:t>
            </a:r>
            <a:endParaRPr lang="fr-FR" b="1" dirty="0" smtClean="0">
              <a:solidFill>
                <a:srgbClr val="5F5F5F"/>
              </a:solidFill>
              <a:latin typeface="Courier New" pitchFamily="-106" charset="0"/>
              <a:cs typeface="Courier New" pitchFamily="-106" charset="0"/>
            </a:endParaRPr>
          </a:p>
          <a:p>
            <a:pPr>
              <a:spcAft>
                <a:spcPts val="600"/>
              </a:spcAft>
            </a:pPr>
            <a:r>
              <a:rPr lang="fr-FR" b="1" dirty="0" smtClean="0">
                <a:solidFill>
                  <a:srgbClr val="5F5F5F"/>
                </a:solidFill>
                <a:latin typeface="Courier New" pitchFamily="-106" charset="0"/>
                <a:cs typeface="Courier New" pitchFamily="-106" charset="0"/>
              </a:rPr>
              <a:t>	</a:t>
            </a:r>
            <a:r>
              <a:rPr lang="fr-FR" b="1" dirty="0" smtClean="0">
                <a:solidFill>
                  <a:schemeClr val="tx1"/>
                </a:solidFill>
                <a:latin typeface="Courier New" pitchFamily="-106" charset="0"/>
                <a:cs typeface="Courier New" pitchFamily="-106" charset="0"/>
              </a:rPr>
              <a:t>Instruction_1;</a:t>
            </a:r>
          </a:p>
          <a:p>
            <a:pPr>
              <a:spcAft>
                <a:spcPts val="600"/>
              </a:spcAft>
            </a:pPr>
            <a:r>
              <a:rPr lang="fr-FR" b="1" dirty="0" smtClean="0">
                <a:solidFill>
                  <a:schemeClr val="tx1"/>
                </a:solidFill>
                <a:latin typeface="Courier New" pitchFamily="-106" charset="0"/>
                <a:cs typeface="Courier New" pitchFamily="-106" charset="0"/>
              </a:rPr>
              <a:t>	Instruction_2; Instruction_3;</a:t>
            </a:r>
          </a:p>
          <a:p>
            <a:pPr>
              <a:spcAft>
                <a:spcPts val="600"/>
              </a:spcAft>
            </a:pP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&lt;/script&gt;</a:t>
            </a:r>
            <a:endParaRPr lang="fr-FR" b="1" dirty="0">
              <a:solidFill>
                <a:srgbClr val="0070C0"/>
              </a:solidFill>
              <a:latin typeface="Courier New" pitchFamily="-106" charset="0"/>
              <a:cs typeface="Courier New" pitchFamily="-106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Syntax</a:t>
            </a:r>
            <a:r>
              <a:rPr lang="fr-FR" dirty="0" smtClean="0"/>
              <a:t> </a:t>
            </a:r>
            <a:r>
              <a:rPr lang="fr-FR" dirty="0" err="1" smtClean="0"/>
              <a:t>rules</a:t>
            </a:r>
            <a:r>
              <a:rPr lang="fr-FR" dirty="0" smtClean="0"/>
              <a:t> and basics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create a single line comment with </a:t>
            </a:r>
            <a:r>
              <a:rPr lang="en-US" b="1" dirty="0" smtClean="0"/>
              <a:t>//,</a:t>
            </a:r>
            <a:r>
              <a:rPr lang="en-US" dirty="0" smtClean="0"/>
              <a:t> multi-lines between </a:t>
            </a:r>
            <a:r>
              <a:rPr lang="en-US" b="1" dirty="0" smtClean="0"/>
              <a:t>/* and</a:t>
            </a:r>
            <a:r>
              <a:rPr lang="en-US" dirty="0" smtClean="0"/>
              <a:t> </a:t>
            </a:r>
            <a:r>
              <a:rPr lang="en-US" b="1" dirty="0" smtClean="0"/>
              <a:t>*/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Basic notions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2569469"/>
            <a:ext cx="8785225" cy="21602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&lt;script </a:t>
            </a:r>
            <a:r>
              <a:rPr lang="fr-FR" b="1" dirty="0" smtClean="0">
                <a:solidFill>
                  <a:srgbClr val="C00000"/>
                </a:solidFill>
                <a:latin typeface="Courier New" pitchFamily="-106" charset="0"/>
                <a:cs typeface="Courier New" pitchFamily="-106" charset="0"/>
              </a:rPr>
              <a:t>type</a:t>
            </a:r>
            <a:r>
              <a:rPr lang="fr-FR" b="1" dirty="0" smtClean="0">
                <a:solidFill>
                  <a:srgbClr val="5F5F5F"/>
                </a:solidFill>
                <a:latin typeface="Courier New" pitchFamily="-106" charset="0"/>
                <a:cs typeface="Courier New" pitchFamily="-106" charset="0"/>
              </a:rPr>
              <a:t>=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text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/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javascript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&gt;</a:t>
            </a:r>
          </a:p>
          <a:p>
            <a:pPr lvl="1"/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cs typeface="Courier New" pitchFamily="-106" charset="0"/>
              </a:rPr>
              <a:t>// Single line comment</a:t>
            </a:r>
          </a:p>
          <a:p>
            <a:pPr lvl="1"/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cs typeface="Courier New" pitchFamily="-106" charset="0"/>
              </a:rPr>
              <a:t>/*  Multi</a:t>
            </a:r>
          </a:p>
          <a:p>
            <a:pPr lvl="1"/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cs typeface="Courier New" pitchFamily="-106" charset="0"/>
              </a:rPr>
              <a:t>    line</a:t>
            </a:r>
          </a:p>
          <a:p>
            <a:pPr lvl="1"/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cs typeface="Courier New" pitchFamily="-106" charset="0"/>
              </a:rPr>
              <a:t>    comment  */</a:t>
            </a:r>
            <a:endParaRPr lang="fr-FR" b="1" dirty="0" smtClean="0">
              <a:solidFill>
                <a:srgbClr val="5F5F5F"/>
              </a:solidFill>
              <a:latin typeface="Courier New" pitchFamily="-106" charset="0"/>
              <a:cs typeface="Courier New" pitchFamily="-106" charset="0"/>
            </a:endParaRPr>
          </a:p>
          <a:p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&lt;/script&gt;</a:t>
            </a:r>
            <a:endParaRPr lang="fr-FR" b="1" dirty="0">
              <a:solidFill>
                <a:srgbClr val="0070C0"/>
              </a:solidFill>
              <a:latin typeface="Courier New" pitchFamily="-106" charset="0"/>
              <a:cs typeface="Courier New" pitchFamily="-106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Syntax rules and basics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To display text on the console:</a:t>
            </a:r>
          </a:p>
          <a:p>
            <a:pPr algn="ctr">
              <a:buNone/>
            </a:pPr>
            <a:r>
              <a:rPr lang="en-US" b="1" dirty="0" err="1" smtClean="0">
                <a:cs typeface="Courier New" pitchFamily="-106" charset="0"/>
              </a:rPr>
              <a:t>console.log</a:t>
            </a:r>
            <a:r>
              <a:rPr lang="en-US" b="1" dirty="0" smtClean="0">
                <a:cs typeface="Courier New" pitchFamily="-106" charset="0"/>
              </a:rPr>
              <a:t>()</a:t>
            </a:r>
            <a:endParaRPr lang="en-US" dirty="0" smtClean="0">
              <a:cs typeface="Courier New" pitchFamily="-106" charset="0"/>
            </a:endParaRPr>
          </a:p>
          <a:p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Basic notions</a:t>
            </a:r>
            <a:endParaRPr lang="en-US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2569469"/>
            <a:ext cx="8785225" cy="21602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b="1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&lt;script </a:t>
            </a:r>
            <a:r>
              <a:rPr lang="en-US" b="1" smtClean="0">
                <a:solidFill>
                  <a:srgbClr val="C00000"/>
                </a:solidFill>
                <a:latin typeface="Courier New" pitchFamily="-106" charset="0"/>
                <a:cs typeface="Courier New" pitchFamily="-106" charset="0"/>
              </a:rPr>
              <a:t>type</a:t>
            </a:r>
            <a:r>
              <a:rPr lang="en-US" b="1" smtClean="0">
                <a:solidFill>
                  <a:srgbClr val="5F5F5F"/>
                </a:solidFill>
                <a:latin typeface="Courier New" pitchFamily="-106" charset="0"/>
                <a:cs typeface="Courier New" pitchFamily="-106" charset="0"/>
              </a:rPr>
              <a:t>=</a:t>
            </a:r>
            <a:r>
              <a:rPr lang="en-US" b="1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en-US" b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text/javascript</a:t>
            </a:r>
            <a:r>
              <a:rPr lang="en-US" b="1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en-US" b="1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&gt;</a:t>
            </a:r>
          </a:p>
          <a:p>
            <a:endParaRPr lang="en-US" b="1" smtClean="0">
              <a:solidFill>
                <a:srgbClr val="0070C0"/>
              </a:solidFill>
              <a:latin typeface="Courier New" pitchFamily="-106" charset="0"/>
              <a:cs typeface="Courier New" pitchFamily="-106" charset="0"/>
            </a:endParaRPr>
          </a:p>
          <a:p>
            <a:pPr lvl="1"/>
            <a:r>
              <a:rPr lang="en-US" b="1" smtClean="0">
                <a:solidFill>
                  <a:srgbClr val="479B8F"/>
                </a:solidFill>
                <a:latin typeface="Courier New" pitchFamily="-106" charset="0"/>
                <a:cs typeface="Courier New" pitchFamily="-106" charset="0"/>
              </a:rPr>
              <a:t>// Displays Hello Universe!</a:t>
            </a:r>
          </a:p>
          <a:p>
            <a:pPr lvl="1"/>
            <a:r>
              <a:rPr lang="en-US" b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console.log(</a:t>
            </a:r>
            <a:r>
              <a:rPr lang="en-US" b="1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en-US" b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Hello Universe!</a:t>
            </a:r>
            <a:r>
              <a:rPr lang="en-US" b="1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en-US" b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);</a:t>
            </a:r>
          </a:p>
          <a:p>
            <a:pPr lvl="1"/>
            <a:endParaRPr lang="en-US" b="1" smtClean="0">
              <a:solidFill>
                <a:srgbClr val="262626"/>
              </a:solidFill>
              <a:latin typeface="Courier New" pitchFamily="-106" charset="0"/>
              <a:cs typeface="Courier New" pitchFamily="-106" charset="0"/>
            </a:endParaRPr>
          </a:p>
          <a:p>
            <a:r>
              <a:rPr lang="en-US" b="1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&lt;/script&gt;</a:t>
            </a:r>
            <a:endParaRPr lang="en-US" b="1">
              <a:solidFill>
                <a:srgbClr val="0070C0"/>
              </a:solidFill>
              <a:latin typeface="Courier New" pitchFamily="-106" charset="0"/>
              <a:cs typeface="Courier New" pitchFamily="-106" charset="0"/>
            </a:endParaRPr>
          </a:p>
        </p:txBody>
      </p:sp>
      <p:pic>
        <p:nvPicPr>
          <p:cNvPr id="6" name="Picture 5" descr="Screen Shot 2012-07-17 at 3.20.3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0"/>
          <a:stretch/>
        </p:blipFill>
        <p:spPr>
          <a:xfrm>
            <a:off x="5683696" y="4107234"/>
            <a:ext cx="3352800" cy="1091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Syntax</a:t>
            </a:r>
            <a:r>
              <a:rPr lang="fr-FR" dirty="0" smtClean="0"/>
              <a:t> </a:t>
            </a:r>
            <a:r>
              <a:rPr lang="fr-FR" dirty="0" err="1" smtClean="0"/>
              <a:t>rules</a:t>
            </a:r>
            <a:r>
              <a:rPr lang="fr-FR" dirty="0" smtClean="0"/>
              <a:t> and basics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FR" dirty="0" smtClean="0"/>
              <a:t>To display </a:t>
            </a:r>
            <a:r>
              <a:rPr lang="fr-FR" dirty="0" err="1" smtClean="0"/>
              <a:t>text</a:t>
            </a:r>
            <a:r>
              <a:rPr lang="fr-FR" dirty="0" smtClean="0"/>
              <a:t> on a web page:</a:t>
            </a:r>
          </a:p>
          <a:p>
            <a:pPr algn="ctr">
              <a:buNone/>
            </a:pPr>
            <a:r>
              <a:rPr lang="fr-FR" b="1" dirty="0" err="1" smtClean="0">
                <a:cs typeface="Courier New" pitchFamily="-106" charset="0"/>
              </a:rPr>
              <a:t>document.write</a:t>
            </a:r>
            <a:r>
              <a:rPr lang="fr-FR" b="1" dirty="0" smtClean="0">
                <a:cs typeface="Courier New" pitchFamily="-106" charset="0"/>
              </a:rPr>
              <a:t>()</a:t>
            </a:r>
            <a:endParaRPr lang="fr-FR" dirty="0" smtClean="0">
              <a:cs typeface="Courier New" pitchFamily="-106" charset="0"/>
            </a:endParaRP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Basic notions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2569469"/>
            <a:ext cx="8785225" cy="21602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&lt;script </a:t>
            </a:r>
            <a:r>
              <a:rPr lang="fr-FR" b="1" dirty="0" smtClean="0">
                <a:solidFill>
                  <a:srgbClr val="C00000"/>
                </a:solidFill>
                <a:latin typeface="Courier New" pitchFamily="-106" charset="0"/>
                <a:cs typeface="Courier New" pitchFamily="-106" charset="0"/>
              </a:rPr>
              <a:t>type</a:t>
            </a:r>
            <a:r>
              <a:rPr lang="fr-FR" b="1" dirty="0" smtClean="0">
                <a:solidFill>
                  <a:srgbClr val="5F5F5F"/>
                </a:solidFill>
                <a:latin typeface="Courier New" pitchFamily="-106" charset="0"/>
                <a:cs typeface="Courier New" pitchFamily="-106" charset="0"/>
              </a:rPr>
              <a:t>=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text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/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javascript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&gt;</a:t>
            </a:r>
          </a:p>
          <a:p>
            <a:endParaRPr lang="fr-FR" b="1" dirty="0" smtClean="0">
              <a:solidFill>
                <a:srgbClr val="0070C0"/>
              </a:solidFill>
              <a:latin typeface="Courier New" pitchFamily="-106" charset="0"/>
              <a:cs typeface="Courier New" pitchFamily="-106" charset="0"/>
            </a:endParaRPr>
          </a:p>
          <a:p>
            <a:pPr lvl="1"/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cs typeface="Courier New" pitchFamily="-106" charset="0"/>
              </a:rPr>
              <a:t>//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cs typeface="Courier New" pitchFamily="-106" charset="0"/>
              </a:rPr>
              <a:t>Add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cs typeface="Courier New" pitchFamily="-106" charset="0"/>
              </a:rPr>
              <a:t> « Hello World! »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cs typeface="Courier New" pitchFamily="-106" charset="0"/>
              </a:rPr>
              <a:t>inside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cs typeface="Courier New" pitchFamily="-106" charset="0"/>
              </a:rPr>
              <a:t> the page</a:t>
            </a:r>
          </a:p>
          <a:p>
            <a:pPr lvl="1"/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document.write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(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Hello World!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);</a:t>
            </a:r>
          </a:p>
          <a:p>
            <a:pPr lvl="1"/>
            <a:endParaRPr lang="fr-FR" b="1" dirty="0" smtClean="0">
              <a:solidFill>
                <a:srgbClr val="262626"/>
              </a:solidFill>
              <a:latin typeface="Courier New" pitchFamily="-106" charset="0"/>
              <a:cs typeface="Courier New" pitchFamily="-106" charset="0"/>
            </a:endParaRPr>
          </a:p>
          <a:p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&lt;/script&gt;</a:t>
            </a:r>
            <a:endParaRPr lang="fr-FR" b="1" dirty="0">
              <a:solidFill>
                <a:srgbClr val="0070C0"/>
              </a:solidFill>
              <a:latin typeface="Courier New" pitchFamily="-106" charset="0"/>
              <a:cs typeface="Courier New" pitchFamily="-106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69797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Syntax</a:t>
            </a:r>
            <a:r>
              <a:rPr lang="fr-FR" dirty="0" smtClean="0"/>
              <a:t> </a:t>
            </a:r>
            <a:r>
              <a:rPr lang="fr-FR" dirty="0" err="1" smtClean="0"/>
              <a:t>rules</a:t>
            </a:r>
            <a:r>
              <a:rPr lang="fr-FR" dirty="0" smtClean="0"/>
              <a:t> and basics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To display a message through a dialog box:</a:t>
            </a:r>
          </a:p>
          <a:p>
            <a:pPr algn="ctr">
              <a:buNone/>
            </a:pPr>
            <a:r>
              <a:rPr lang="en-US" b="1" dirty="0" err="1" smtClean="0">
                <a:cs typeface="Courier New" pitchFamily="-106" charset="0"/>
              </a:rPr>
              <a:t>window.alert</a:t>
            </a:r>
            <a:r>
              <a:rPr lang="en-US" b="1" dirty="0" smtClean="0">
                <a:cs typeface="Courier New" pitchFamily="-106" charset="0"/>
              </a:rPr>
              <a:t>(</a:t>
            </a:r>
            <a:r>
              <a:rPr lang="en-US" b="1" i="1" dirty="0" smtClean="0">
                <a:cs typeface="Courier New" pitchFamily="-106" charset="0"/>
              </a:rPr>
              <a:t>message</a:t>
            </a:r>
            <a:r>
              <a:rPr lang="en-US" b="1" dirty="0" smtClean="0">
                <a:cs typeface="Courier New" pitchFamily="-106" charset="0"/>
              </a:rPr>
              <a:t>)</a:t>
            </a: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Basic notions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2497460"/>
            <a:ext cx="8785225" cy="129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/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window.alert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(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My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 message 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is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great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!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); </a:t>
            </a:r>
          </a:p>
          <a:p>
            <a:pPr marL="342900" indent="-342900"/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cs typeface="Courier New" pitchFamily="-106" charset="0"/>
              </a:rPr>
              <a:t>//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cs typeface="Courier New" pitchFamily="-106" charset="0"/>
              </a:rPr>
              <a:t>Also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cs typeface="Courier New" pitchFamily="-106" charset="0"/>
              </a:rPr>
              <a:t>works</a:t>
            </a:r>
            <a:endParaRPr lang="fr-FR" b="1" dirty="0" smtClean="0">
              <a:solidFill>
                <a:srgbClr val="479B8F"/>
              </a:solidFill>
              <a:latin typeface="Courier New" pitchFamily="-106" charset="0"/>
              <a:cs typeface="Courier New" pitchFamily="-106" charset="0"/>
            </a:endParaRPr>
          </a:p>
          <a:p>
            <a:pPr marL="342900" indent="-342900">
              <a:buClr>
                <a:srgbClr val="262626"/>
              </a:buClr>
            </a:pP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alert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(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My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 message 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is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great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!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);</a:t>
            </a:r>
            <a:endParaRPr lang="fr-FR" b="1" dirty="0">
              <a:solidFill>
                <a:srgbClr val="0070C0"/>
              </a:solidFill>
              <a:latin typeface="Courier New" pitchFamily="-106" charset="0"/>
              <a:cs typeface="Courier New" pitchFamily="-106" charset="0"/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9687" y="3436225"/>
            <a:ext cx="4514801" cy="16535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7" name="Image 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Syntax</a:t>
            </a:r>
            <a:r>
              <a:rPr lang="fr-FR" dirty="0" smtClean="0"/>
              <a:t> </a:t>
            </a:r>
            <a:r>
              <a:rPr lang="fr-FR" dirty="0" err="1" smtClean="0"/>
              <a:t>rules</a:t>
            </a:r>
            <a:r>
              <a:rPr lang="fr-FR" dirty="0" smtClean="0"/>
              <a:t> and basics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cs typeface="Courier New" pitchFamily="-106" charset="0"/>
              </a:rPr>
              <a:t>To get a value with a prompting box:</a:t>
            </a:r>
          </a:p>
          <a:p>
            <a:pPr algn="ctr">
              <a:buNone/>
            </a:pPr>
            <a:r>
              <a:rPr lang="en-US" b="1" dirty="0" err="1" smtClean="0">
                <a:cs typeface="Courier New" pitchFamily="-106" charset="0"/>
              </a:rPr>
              <a:t>window.prompt</a:t>
            </a:r>
            <a:r>
              <a:rPr lang="en-US" b="1" dirty="0" smtClean="0">
                <a:cs typeface="Courier New" pitchFamily="-106" charset="0"/>
              </a:rPr>
              <a:t>(</a:t>
            </a:r>
            <a:r>
              <a:rPr lang="en-US" b="1" i="1" dirty="0" smtClean="0">
                <a:cs typeface="Courier New" pitchFamily="-106" charset="0"/>
              </a:rPr>
              <a:t>text</a:t>
            </a:r>
            <a:r>
              <a:rPr lang="en-US" b="1" dirty="0" smtClean="0">
                <a:cs typeface="Courier New" pitchFamily="-106" charset="0"/>
              </a:rPr>
              <a:t>, </a:t>
            </a:r>
            <a:r>
              <a:rPr lang="en-US" b="1" i="1" dirty="0" err="1" smtClean="0">
                <a:cs typeface="Courier New" pitchFamily="-106" charset="0"/>
              </a:rPr>
              <a:t>default_value</a:t>
            </a:r>
            <a:r>
              <a:rPr lang="en-US" b="1" dirty="0" smtClean="0">
                <a:cs typeface="Courier New" pitchFamily="-106" charset="0"/>
              </a:rPr>
              <a:t>)</a:t>
            </a: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Basic notions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2497460"/>
            <a:ext cx="8785225" cy="129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/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var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returnValue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=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window.prompt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(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Question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", "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Text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); </a:t>
            </a:r>
          </a:p>
          <a:p>
            <a:pPr marL="342900" indent="-342900"/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cs typeface="Courier New" pitchFamily="-106" charset="0"/>
              </a:rPr>
              <a:t>//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cs typeface="Courier New" pitchFamily="-106" charset="0"/>
              </a:rPr>
              <a:t>Also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cs typeface="Courier New" pitchFamily="-106" charset="0"/>
              </a:rPr>
              <a:t>works</a:t>
            </a:r>
            <a:endParaRPr lang="fr-FR" b="1" dirty="0" smtClean="0">
              <a:solidFill>
                <a:srgbClr val="479B8F"/>
              </a:solidFill>
              <a:latin typeface="Courier New" pitchFamily="-106" charset="0"/>
              <a:cs typeface="Courier New" pitchFamily="-106" charset="0"/>
            </a:endParaRPr>
          </a:p>
          <a:p>
            <a:pPr marL="342900" indent="-342900"/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returnValue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= prompt(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Question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", "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Text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);</a:t>
            </a: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3600838"/>
            <a:ext cx="4510833" cy="15797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7" name="Image 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Variables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Case sensitive:</a:t>
            </a:r>
          </a:p>
          <a:p>
            <a:pPr marL="0" indent="0" algn="ctr">
              <a:buNone/>
            </a:pPr>
            <a:r>
              <a:rPr lang="en-US" i="1" dirty="0" err="1" smtClean="0"/>
              <a:t>myvariable</a:t>
            </a:r>
            <a:r>
              <a:rPr lang="en-US" i="1" dirty="0" smtClean="0"/>
              <a:t> ≠ </a:t>
            </a:r>
            <a:r>
              <a:rPr lang="en-US" i="1" dirty="0" err="1" smtClean="0"/>
              <a:t>myVariable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We assign a value to a variable by setting its name on the left of the assignment operator </a:t>
            </a:r>
          </a:p>
          <a:p>
            <a:pPr>
              <a:buNone/>
            </a:pPr>
            <a:r>
              <a:rPr lang="en-US" dirty="0" smtClean="0"/>
              <a:t>	( </a:t>
            </a:r>
            <a:r>
              <a:rPr lang="en-US" b="1" dirty="0" smtClean="0"/>
              <a:t>= </a:t>
            </a:r>
            <a:r>
              <a:rPr lang="en-US" dirty="0" smtClean="0"/>
              <a:t>), and the value on the right</a:t>
            </a: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Basic notions</a:t>
            </a:r>
            <a:endParaRPr lang="fr-FR" dirty="0"/>
          </a:p>
        </p:txBody>
      </p:sp>
      <p:pic>
        <p:nvPicPr>
          <p:cNvPr id="5" name="Image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9213"/>
            <a:ext cx="827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Variables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Explicit declaration with </a:t>
            </a:r>
            <a:r>
              <a:rPr lang="en-US" b="1" dirty="0" err="1" smtClean="0"/>
              <a:t>var</a:t>
            </a:r>
            <a:r>
              <a:rPr lang="en-US" dirty="0" smtClean="0"/>
              <a:t> keyword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dirty="0" smtClean="0"/>
              <a:t>A variable's name:</a:t>
            </a:r>
          </a:p>
          <a:p>
            <a:pPr lvl="1"/>
            <a:r>
              <a:rPr lang="en-US" dirty="0" smtClean="0"/>
              <a:t>Can not begin by a number</a:t>
            </a:r>
          </a:p>
          <a:p>
            <a:pPr lvl="1"/>
            <a:r>
              <a:rPr lang="en-US" dirty="0" smtClean="0"/>
              <a:t>Must contain only alphanumerical characters.</a:t>
            </a:r>
          </a:p>
          <a:p>
            <a:pPr lvl="1"/>
            <a:r>
              <a:rPr lang="en-US" dirty="0" smtClean="0"/>
              <a:t>Can not be a reserved word (</a:t>
            </a:r>
            <a:r>
              <a:rPr lang="en-US" b="1" dirty="0" err="1" smtClean="0"/>
              <a:t>var</a:t>
            </a:r>
            <a:r>
              <a:rPr lang="en-US" dirty="0" smtClean="0"/>
              <a:t>, </a:t>
            </a:r>
            <a:r>
              <a:rPr lang="en-US" b="1" dirty="0" smtClean="0"/>
              <a:t>for</a:t>
            </a:r>
            <a:r>
              <a:rPr lang="en-US" dirty="0" smtClean="0"/>
              <a:t>…)</a:t>
            </a: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Basic notions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1777380"/>
            <a:ext cx="8785225" cy="1224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&lt;script </a:t>
            </a:r>
            <a:r>
              <a:rPr lang="fr-FR" b="1" dirty="0" smtClean="0">
                <a:solidFill>
                  <a:srgbClr val="C00000"/>
                </a:solidFill>
                <a:latin typeface="Courier New" pitchFamily="-106" charset="0"/>
                <a:cs typeface="Courier New" pitchFamily="-106" charset="0"/>
              </a:rPr>
              <a:t>type</a:t>
            </a:r>
            <a:r>
              <a:rPr lang="fr-FR" b="1" dirty="0" smtClean="0">
                <a:solidFill>
                  <a:srgbClr val="5F5F5F"/>
                </a:solidFill>
                <a:latin typeface="Courier New" pitchFamily="-106" charset="0"/>
                <a:cs typeface="Courier New" pitchFamily="-106" charset="0"/>
              </a:rPr>
              <a:t>=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text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/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javascript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&gt;</a:t>
            </a:r>
          </a:p>
          <a:p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    var</a:t>
            </a:r>
            <a:r>
              <a:rPr lang="fr-FR" b="1" dirty="0" smtClean="0">
                <a:solidFill>
                  <a:srgbClr val="5F5F5F"/>
                </a:solidFill>
                <a:latin typeface="Courier New" pitchFamily="-106" charset="0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name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= 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Estelle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;</a:t>
            </a:r>
            <a:endParaRPr lang="fr-FR" b="1" dirty="0" smtClean="0">
              <a:solidFill>
                <a:srgbClr val="0070C0"/>
              </a:solidFill>
              <a:latin typeface="Courier New" pitchFamily="-106" charset="0"/>
              <a:cs typeface="Courier New" pitchFamily="-106" charset="0"/>
            </a:endParaRPr>
          </a:p>
          <a:p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&lt;/script&gt;</a:t>
            </a:r>
            <a:endParaRPr lang="fr-FR" b="1" dirty="0">
              <a:solidFill>
                <a:srgbClr val="0070C0"/>
              </a:solidFill>
              <a:latin typeface="Courier New" pitchFamily="-106" charset="0"/>
              <a:cs typeface="Courier New" pitchFamily="-106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63888" y="769268"/>
            <a:ext cx="5580112" cy="4446711"/>
          </a:xfrm>
        </p:spPr>
        <p:txBody>
          <a:bodyPr/>
          <a:lstStyle/>
          <a:p>
            <a:pPr>
              <a:lnSpc>
                <a:spcPct val="200000"/>
              </a:lnSpc>
              <a:buNone/>
            </a:pPr>
            <a:r>
              <a:rPr lang="en-US" dirty="0" smtClean="0"/>
              <a:t>Course’s plan:</a:t>
            </a:r>
          </a:p>
          <a:p>
            <a:pPr lvl="1"/>
            <a:r>
              <a:rPr lang="en-US" dirty="0" smtClean="0"/>
              <a:t>Presentation</a:t>
            </a:r>
          </a:p>
          <a:p>
            <a:pPr lvl="1"/>
            <a:r>
              <a:rPr lang="en-US" dirty="0" smtClean="0"/>
              <a:t>Basics notions</a:t>
            </a:r>
          </a:p>
          <a:p>
            <a:pPr lvl="1"/>
            <a:r>
              <a:rPr lang="en-US" dirty="0" smtClean="0"/>
              <a:t>Functions &amp; Scope</a:t>
            </a:r>
          </a:p>
          <a:p>
            <a:pPr lvl="1"/>
            <a:r>
              <a:rPr lang="en-US" dirty="0" smtClean="0"/>
              <a:t>Events</a:t>
            </a:r>
          </a:p>
          <a:p>
            <a:pPr lvl="1"/>
            <a:r>
              <a:rPr lang="en-US" dirty="0" smtClean="0"/>
              <a:t>DOM Interactions</a:t>
            </a:r>
          </a:p>
          <a:p>
            <a:pPr lvl="1"/>
            <a:r>
              <a:rPr lang="en-US" dirty="0" smtClean="0"/>
              <a:t>Object Modeling</a:t>
            </a:r>
          </a:p>
        </p:txBody>
      </p:sp>
      <p:pic>
        <p:nvPicPr>
          <p:cNvPr id="4" name="Picture 8" descr="200138722-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17340"/>
            <a:ext cx="2472195" cy="3712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Course topics</a:t>
            </a:r>
          </a:p>
        </p:txBody>
      </p:sp>
      <p:sp>
        <p:nvSpPr>
          <p:cNvPr id="8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JavaScript</a:t>
            </a:r>
          </a:p>
        </p:txBody>
      </p:sp>
      <p:pic>
        <p:nvPicPr>
          <p:cNvPr id="9" name="Imag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-95250"/>
            <a:ext cx="8636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Variables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cs typeface="Courier New" pitchFamily="-106" charset="0"/>
            </a:endParaRPr>
          </a:p>
          <a:p>
            <a:r>
              <a:rPr lang="en-US" dirty="0" smtClean="0">
                <a:cs typeface="Courier New" pitchFamily="-106" charset="0"/>
              </a:rPr>
              <a:t>Implicit declaration without </a:t>
            </a:r>
            <a:r>
              <a:rPr lang="en-US" b="1" dirty="0" err="1" smtClean="0">
                <a:latin typeface="Courier New" pitchFamily="-106" charset="0"/>
                <a:cs typeface="Courier New" pitchFamily="-106" charset="0"/>
              </a:rPr>
              <a:t>var</a:t>
            </a:r>
            <a:endParaRPr lang="en-US" dirty="0" smtClean="0">
              <a:cs typeface="Courier New" pitchFamily="-106" charset="0"/>
            </a:endParaRPr>
          </a:p>
          <a:p>
            <a:endParaRPr lang="en-US" dirty="0" smtClean="0">
              <a:cs typeface="Courier New" pitchFamily="-106" charset="0"/>
            </a:endParaRPr>
          </a:p>
          <a:p>
            <a:endParaRPr lang="en-US" dirty="0" smtClean="0">
              <a:cs typeface="Courier New" pitchFamily="-106" charset="0"/>
            </a:endParaRPr>
          </a:p>
          <a:p>
            <a:endParaRPr lang="en-US" dirty="0" smtClean="0">
              <a:cs typeface="Courier New" pitchFamily="-106" charset="0"/>
            </a:endParaRPr>
          </a:p>
          <a:p>
            <a:endParaRPr lang="en-US" dirty="0" smtClean="0">
              <a:cs typeface="Courier New" pitchFamily="-106" charset="0"/>
            </a:endParaRPr>
          </a:p>
          <a:p>
            <a:endParaRPr lang="en-US" dirty="0" smtClean="0">
              <a:cs typeface="Courier New" pitchFamily="-106" charset="0"/>
            </a:endParaRPr>
          </a:p>
          <a:p>
            <a:endParaRPr lang="en-US" dirty="0" smtClean="0">
              <a:cs typeface="Courier New" pitchFamily="-106" charset="0"/>
            </a:endParaRPr>
          </a:p>
          <a:p>
            <a:endParaRPr lang="en-US" dirty="0" smtClean="0">
              <a:cs typeface="Courier New" pitchFamily="-106" charset="0"/>
            </a:endParaRP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Basic notions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2785492"/>
            <a:ext cx="8785225" cy="1224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&lt;script </a:t>
            </a:r>
            <a:r>
              <a:rPr lang="fr-FR" b="1" dirty="0" smtClean="0">
                <a:solidFill>
                  <a:srgbClr val="C00000"/>
                </a:solidFill>
                <a:latin typeface="Courier New" pitchFamily="-106" charset="0"/>
                <a:cs typeface="Courier New" pitchFamily="-106" charset="0"/>
              </a:rPr>
              <a:t>type</a:t>
            </a:r>
            <a:r>
              <a:rPr lang="fr-FR" b="1" dirty="0" smtClean="0">
                <a:solidFill>
                  <a:srgbClr val="5F5F5F"/>
                </a:solidFill>
                <a:latin typeface="Courier New" pitchFamily="-106" charset="0"/>
                <a:cs typeface="Courier New" pitchFamily="-106" charset="0"/>
              </a:rPr>
              <a:t>=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text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/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javascript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&gt;</a:t>
            </a:r>
          </a:p>
          <a:p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   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name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= 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Doug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;</a:t>
            </a:r>
            <a:endParaRPr lang="fr-FR" b="1" dirty="0" smtClean="0">
              <a:solidFill>
                <a:srgbClr val="0070C0"/>
              </a:solidFill>
              <a:latin typeface="Courier New" pitchFamily="-106" charset="0"/>
              <a:cs typeface="Courier New" pitchFamily="-106" charset="0"/>
            </a:endParaRPr>
          </a:p>
          <a:p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&lt;/script&gt;</a:t>
            </a:r>
            <a:endParaRPr lang="fr-FR" b="1" dirty="0">
              <a:solidFill>
                <a:srgbClr val="0070C0"/>
              </a:solidFill>
              <a:latin typeface="Courier New" pitchFamily="-106" charset="0"/>
              <a:cs typeface="Courier New" pitchFamily="-106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Variables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Concatenation: Combine string value(s) with other types</a:t>
            </a:r>
          </a:p>
          <a:p>
            <a:pPr lvl="1"/>
            <a:r>
              <a:rPr lang="en-US" dirty="0" smtClean="0"/>
              <a:t>Operator   +</a:t>
            </a: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Basic notions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3289548"/>
            <a:ext cx="8785225" cy="1224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>
              <a:spcBef>
                <a:spcPts val="600"/>
              </a:spcBef>
              <a:buClr>
                <a:srgbClr val="262626"/>
              </a:buClr>
            </a:pP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var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max_age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=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 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18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;</a:t>
            </a:r>
          </a:p>
          <a:p>
            <a:pPr marL="342900" indent="-342900">
              <a:spcBef>
                <a:spcPts val="600"/>
              </a:spcBef>
            </a:pP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var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message = 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Not 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allowed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under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 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 +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max_age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+ 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 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years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old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;</a:t>
            </a:r>
            <a:endParaRPr lang="fr-FR" b="1" dirty="0">
              <a:solidFill>
                <a:srgbClr val="262626"/>
              </a:solidFill>
              <a:latin typeface="Courier New" pitchFamily="-106" charset="0"/>
              <a:cs typeface="Courier New" pitchFamily="-106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Variables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Weak typing</a:t>
            </a:r>
          </a:p>
          <a:p>
            <a:r>
              <a:rPr lang="en-US" dirty="0" smtClean="0"/>
              <a:t>Type of a variable defines format of its content</a:t>
            </a:r>
          </a:p>
          <a:p>
            <a:r>
              <a:rPr lang="en-US" dirty="0" smtClean="0"/>
              <a:t>Obtain type of a variable: </a:t>
            </a:r>
            <a:r>
              <a:rPr lang="en-US" b="1" dirty="0" err="1" smtClean="0"/>
              <a:t>typeof</a:t>
            </a:r>
            <a:endParaRPr lang="en-US" b="1" dirty="0" smtClean="0"/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Basic notions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3073524"/>
            <a:ext cx="8785225" cy="18722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>
              <a:buClr>
                <a:srgbClr val="262626"/>
              </a:buClr>
            </a:pP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var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myVar1 =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 "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I 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am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 a string !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latin typeface="Courier New" pitchFamily="-106" charset="0"/>
                <a:cs typeface="Courier New" pitchFamily="-106" charset="0"/>
              </a:rPr>
              <a:t>;</a:t>
            </a:r>
          </a:p>
          <a:p>
            <a:pPr marL="342900" indent="-342900">
              <a:buClr>
                <a:srgbClr val="262626"/>
              </a:buClr>
            </a:pPr>
            <a:r>
              <a:rPr lang="fr-FR" b="1" dirty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var</a:t>
            </a:r>
            <a:r>
              <a:rPr lang="fr-FR" b="1" dirty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myVar2 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= </a:t>
            </a:r>
            <a:r>
              <a:rPr lang="fr-FR" b="1" dirty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I 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am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really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 </a:t>
            </a:r>
            <a:r>
              <a:rPr lang="fr-FR" b="1" dirty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a string 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?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>
                <a:latin typeface="Courier New" pitchFamily="-106" charset="0"/>
                <a:cs typeface="Courier New" pitchFamily="-106" charset="0"/>
              </a:rPr>
              <a:t>;</a:t>
            </a:r>
            <a:endParaRPr lang="fr-FR" b="1" dirty="0" smtClean="0">
              <a:solidFill>
                <a:srgbClr val="0070C0"/>
              </a:solidFill>
              <a:latin typeface="Courier New" pitchFamily="-106" charset="0"/>
              <a:cs typeface="Courier New" pitchFamily="-106" charset="0"/>
            </a:endParaRPr>
          </a:p>
          <a:p>
            <a:pPr marL="342900" indent="-342900">
              <a:buClr>
                <a:srgbClr val="262626"/>
              </a:buClr>
            </a:pP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myVar2 = 100;</a:t>
            </a:r>
          </a:p>
          <a:p>
            <a:pPr marL="342900" indent="-342900">
              <a:buClr>
                <a:srgbClr val="262626"/>
              </a:buClr>
            </a:pPr>
            <a:endParaRPr lang="fr-FR" b="1" dirty="0" smtClean="0">
              <a:solidFill>
                <a:srgbClr val="262626"/>
              </a:solidFill>
              <a:latin typeface="Courier New" pitchFamily="-106" charset="0"/>
              <a:cs typeface="Courier New" pitchFamily="-106" charset="0"/>
            </a:endParaRPr>
          </a:p>
          <a:p>
            <a:pPr marL="342900" indent="-342900"/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document.write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(</a:t>
            </a:r>
            <a:r>
              <a:rPr lang="fr-FR" b="1" dirty="0" err="1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typeof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myVar1);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cs typeface="Courier New" pitchFamily="-106" charset="0"/>
              </a:rPr>
              <a:t> // Will display "string" </a:t>
            </a:r>
            <a:endParaRPr lang="fr-FR" b="1" dirty="0" smtClean="0">
              <a:solidFill>
                <a:srgbClr val="262626"/>
              </a:solidFill>
              <a:latin typeface="Courier New" pitchFamily="-106" charset="0"/>
              <a:cs typeface="Courier New" pitchFamily="-106" charset="0"/>
            </a:endParaRPr>
          </a:p>
          <a:p>
            <a:pPr marL="342900" indent="-342900"/>
            <a:r>
              <a:rPr lang="fr-FR" b="1" dirty="0" err="1" smtClean="0">
                <a:latin typeface="Courier New" pitchFamily="-106" charset="0"/>
                <a:cs typeface="Courier New" pitchFamily="-106" charset="0"/>
              </a:rPr>
              <a:t>d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ocument.write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(</a:t>
            </a:r>
            <a:r>
              <a:rPr lang="fr-FR" b="1" dirty="0" err="1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typeof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myVar2);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cs typeface="Courier New" pitchFamily="-106" charset="0"/>
              </a:rPr>
              <a:t> // Will display "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cs typeface="Courier New" pitchFamily="-106" charset="0"/>
              </a:rPr>
              <a:t>number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cs typeface="Courier New" pitchFamily="-106" charset="0"/>
              </a:rPr>
              <a:t>" 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re 1"/>
          <p:cNvSpPr>
            <a:spLocks noGrp="1"/>
          </p:cNvSpPr>
          <p:nvPr>
            <p:ph type="title"/>
          </p:nvPr>
        </p:nvSpPr>
        <p:spPr>
          <a:xfrm>
            <a:off x="1116013" y="336550"/>
            <a:ext cx="7777162" cy="504825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Operators</a:t>
            </a:r>
          </a:p>
        </p:txBody>
      </p:sp>
      <p:sp>
        <p:nvSpPr>
          <p:cNvPr id="21540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Basic notions</a:t>
            </a:r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mtClean="0"/>
              <a:t>Mathematic operators:</a:t>
            </a:r>
            <a:endParaRPr lang="en-US"/>
          </a:p>
        </p:txBody>
      </p:sp>
      <p:graphicFrame>
        <p:nvGraphicFramePr>
          <p:cNvPr id="7" name="Espace réservé du contenu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4204887"/>
              </p:ext>
            </p:extLst>
          </p:nvPr>
        </p:nvGraphicFramePr>
        <p:xfrm>
          <a:off x="467544" y="1993404"/>
          <a:ext cx="8435976" cy="2595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/>
                <a:gridCol w="2880320"/>
                <a:gridCol w="4331520"/>
              </a:tblGrid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Symbol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Example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Explanation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=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var </a:t>
                      </a:r>
                      <a:r>
                        <a:rPr lang="fr-FR" sz="1800" dirty="0" err="1" smtClean="0"/>
                        <a:t>salary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baseline="0" dirty="0" smtClean="0"/>
                        <a:t>= 2800;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Affectation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+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salary</a:t>
                      </a:r>
                      <a:r>
                        <a:rPr lang="fr-FR" sz="1800" dirty="0" smtClean="0"/>
                        <a:t> = </a:t>
                      </a:r>
                      <a:r>
                        <a:rPr lang="fr-FR" sz="1800" dirty="0" err="1" smtClean="0"/>
                        <a:t>salary</a:t>
                      </a:r>
                      <a:r>
                        <a:rPr lang="fr-FR" sz="1800" dirty="0" smtClean="0"/>
                        <a:t> + 2800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Operation</a:t>
                      </a:r>
                      <a:r>
                        <a:rPr lang="fr-FR" sz="1800" dirty="0" smtClean="0"/>
                        <a:t> or </a:t>
                      </a:r>
                      <a:r>
                        <a:rPr lang="fr-FR" sz="1800" dirty="0" err="1" smtClean="0"/>
                        <a:t>Concatenation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-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salary</a:t>
                      </a:r>
                      <a:r>
                        <a:rPr lang="fr-FR" sz="1800" dirty="0" smtClean="0"/>
                        <a:t> =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dirty="0" err="1" smtClean="0"/>
                        <a:t>salary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baseline="0" dirty="0" smtClean="0"/>
                        <a:t>–</a:t>
                      </a:r>
                      <a:r>
                        <a:rPr lang="fr-FR" sz="1800" dirty="0" smtClean="0"/>
                        <a:t> 2800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Substraction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*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salary</a:t>
                      </a:r>
                      <a:r>
                        <a:rPr lang="fr-FR" sz="1800" dirty="0" smtClean="0"/>
                        <a:t> = </a:t>
                      </a:r>
                      <a:r>
                        <a:rPr lang="fr-FR" sz="1800" dirty="0" err="1" smtClean="0"/>
                        <a:t>salary</a:t>
                      </a:r>
                      <a:r>
                        <a:rPr lang="fr-FR" sz="1800" dirty="0" smtClean="0"/>
                        <a:t> * 2800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Multiplication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/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salary</a:t>
                      </a:r>
                      <a:r>
                        <a:rPr lang="fr-FR" sz="1800" dirty="0" smtClean="0"/>
                        <a:t> = </a:t>
                      </a:r>
                      <a:r>
                        <a:rPr lang="fr-FR" sz="1800" dirty="0" err="1" smtClean="0"/>
                        <a:t>salary</a:t>
                      </a:r>
                      <a:r>
                        <a:rPr lang="fr-FR" sz="1800" dirty="0" smtClean="0"/>
                        <a:t> / 2800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Division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%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salary</a:t>
                      </a:r>
                      <a:r>
                        <a:rPr lang="fr-FR" sz="1800" dirty="0" smtClean="0"/>
                        <a:t> = </a:t>
                      </a:r>
                      <a:r>
                        <a:rPr lang="fr-FR" sz="1800" dirty="0" err="1" smtClean="0"/>
                        <a:t>salary</a:t>
                      </a:r>
                      <a:r>
                        <a:rPr lang="fr-FR" sz="1800" dirty="0" smtClean="0"/>
                        <a:t> % 2800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Modulo</a:t>
                      </a:r>
                      <a:endParaRPr lang="fr-FR" sz="1800" dirty="0"/>
                    </a:p>
                  </a:txBody>
                  <a:tcPr marT="45714" marB="45714"/>
                </a:tc>
              </a:tr>
            </a:tbl>
          </a:graphicData>
        </a:graphic>
      </p:graphicFrame>
      <p:pic>
        <p:nvPicPr>
          <p:cNvPr id="8" name="Imag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213"/>
            <a:ext cx="827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re 1"/>
          <p:cNvSpPr>
            <a:spLocks noGrp="1"/>
          </p:cNvSpPr>
          <p:nvPr>
            <p:ph type="title"/>
          </p:nvPr>
        </p:nvSpPr>
        <p:spPr>
          <a:xfrm>
            <a:off x="1116013" y="336550"/>
            <a:ext cx="7777162" cy="504825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Operators</a:t>
            </a:r>
          </a:p>
        </p:txBody>
      </p:sp>
      <p:sp>
        <p:nvSpPr>
          <p:cNvPr id="21540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Basic notions</a:t>
            </a:r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457200" y="841276"/>
            <a:ext cx="8435975" cy="4230687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Comparison operators:</a:t>
            </a:r>
            <a:endParaRPr lang="en-US" dirty="0"/>
          </a:p>
        </p:txBody>
      </p:sp>
      <p:graphicFrame>
        <p:nvGraphicFramePr>
          <p:cNvPr id="7" name="Espace réservé du contenu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925428"/>
              </p:ext>
            </p:extLst>
          </p:nvPr>
        </p:nvGraphicFramePr>
        <p:xfrm>
          <a:off x="467544" y="1417340"/>
          <a:ext cx="8352928" cy="3875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258"/>
                <a:gridCol w="2395118"/>
                <a:gridCol w="1296144"/>
                <a:gridCol w="3672408"/>
              </a:tblGrid>
              <a:tr h="3707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Symbol</a:t>
                      </a:r>
                      <a:endParaRPr lang="en-US" sz="1800" noProof="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Example</a:t>
                      </a:r>
                      <a:endParaRPr lang="en-US" sz="1800" noProof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Returns</a:t>
                      </a:r>
                      <a:endParaRPr lang="en-US" sz="1800" noProof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Explanation</a:t>
                      </a:r>
                      <a:endParaRPr lang="en-US" sz="1800" noProof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 smtClean="0"/>
                        <a:t>==</a:t>
                      </a:r>
                      <a:endParaRPr lang="en-US" sz="1800" noProof="0" dirty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smtClean="0"/>
                        <a:t>salary ==</a:t>
                      </a:r>
                      <a:r>
                        <a:rPr lang="en-US" sz="1800" baseline="0" noProof="0" smtClean="0"/>
                        <a:t> 2800</a:t>
                      </a:r>
                    </a:p>
                    <a:p>
                      <a:pPr algn="l"/>
                      <a:r>
                        <a:rPr lang="en-US" sz="1800" baseline="0" noProof="0" smtClean="0"/>
                        <a:t>salary == "2800"</a:t>
                      </a:r>
                      <a:endParaRPr lang="en-US" sz="1800" noProof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i="1" noProof="0" smtClean="0"/>
                        <a:t>true</a:t>
                      </a:r>
                    </a:p>
                    <a:p>
                      <a:pPr algn="l"/>
                      <a:r>
                        <a:rPr lang="en-US" sz="1800" i="1" noProof="0" smtClean="0"/>
                        <a:t>true</a:t>
                      </a:r>
                      <a:endParaRPr lang="en-US" sz="1800" i="1" noProof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 smtClean="0"/>
                        <a:t>Equals</a:t>
                      </a:r>
                      <a:endParaRPr lang="en-US" sz="1800" noProof="0" dirty="0"/>
                    </a:p>
                  </a:txBody>
                  <a:tcPr marT="45714" marB="45714" anchor="ctr"/>
                </a:tc>
              </a:tr>
              <a:tr h="370795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smtClean="0"/>
                        <a:t>===</a:t>
                      </a:r>
                      <a:endParaRPr lang="en-US" sz="1800" noProof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smtClean="0"/>
                        <a:t>salary === "2800"</a:t>
                      </a:r>
                    </a:p>
                    <a:p>
                      <a:pPr algn="l"/>
                      <a:r>
                        <a:rPr lang="en-US" sz="1800" noProof="0" smtClean="0"/>
                        <a:t>salary</a:t>
                      </a:r>
                      <a:r>
                        <a:rPr lang="en-US" sz="1800" baseline="0" noProof="0" smtClean="0"/>
                        <a:t> === 2800</a:t>
                      </a:r>
                      <a:endParaRPr lang="en-US" sz="1800" noProof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i="1" noProof="0" smtClean="0"/>
                        <a:t>false</a:t>
                      </a:r>
                    </a:p>
                    <a:p>
                      <a:pPr algn="l"/>
                      <a:r>
                        <a:rPr lang="en-US" sz="1800" i="1" noProof="0" smtClean="0"/>
                        <a:t>true</a:t>
                      </a:r>
                      <a:endParaRPr lang="en-US" sz="1800" i="1" noProof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 smtClean="0"/>
                        <a:t>Exactly equals (value and type)</a:t>
                      </a:r>
                      <a:endParaRPr lang="en-US" sz="1800" noProof="0" dirty="0"/>
                    </a:p>
                  </a:txBody>
                  <a:tcPr marT="45714" marB="45714" anchor="ctr"/>
                </a:tc>
              </a:tr>
              <a:tr h="370795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smtClean="0"/>
                        <a:t>!=</a:t>
                      </a:r>
                      <a:endParaRPr lang="en-US" sz="1800" noProof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 smtClean="0"/>
                        <a:t>salary != 2800</a:t>
                      </a:r>
                      <a:endParaRPr lang="en-US" sz="1800" noProof="0" dirty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i="1" noProof="0" smtClean="0"/>
                        <a:t>false</a:t>
                      </a:r>
                      <a:endParaRPr lang="en-US" sz="1800" i="1" noProof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 smtClean="0"/>
                        <a:t>Not</a:t>
                      </a:r>
                      <a:r>
                        <a:rPr lang="en-US" sz="1800" baseline="0" noProof="0" dirty="0" smtClean="0"/>
                        <a:t> equals</a:t>
                      </a:r>
                      <a:endParaRPr lang="en-US" sz="1800" noProof="0" dirty="0"/>
                    </a:p>
                  </a:txBody>
                  <a:tcPr marT="45714" marB="45714" anchor="ctr"/>
                </a:tc>
              </a:tr>
              <a:tr h="370795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 smtClean="0"/>
                        <a:t>!==</a:t>
                      </a:r>
                      <a:endParaRPr lang="en-US" sz="1800" noProof="0" dirty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 smtClean="0"/>
                        <a:t>salary !== "2800"</a:t>
                      </a:r>
                      <a:endParaRPr lang="en-US" sz="1800" noProof="0" dirty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i="1" noProof="0" dirty="0" smtClean="0"/>
                        <a:t>true</a:t>
                      </a:r>
                      <a:endParaRPr lang="en-US" sz="1800" i="1" noProof="0" dirty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 smtClean="0"/>
                        <a:t>Not exactly equals (value and</a:t>
                      </a:r>
                      <a:r>
                        <a:rPr lang="en-US" sz="1800" baseline="0" noProof="0" dirty="0" smtClean="0"/>
                        <a:t> type)</a:t>
                      </a:r>
                      <a:endParaRPr lang="en-US" sz="1800" noProof="0" dirty="0"/>
                    </a:p>
                  </a:txBody>
                  <a:tcPr marT="45714" marB="45714" anchor="ctr"/>
                </a:tc>
              </a:tr>
              <a:tr h="370795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 smtClean="0"/>
                        <a:t>&gt;</a:t>
                      </a:r>
                      <a:endParaRPr lang="en-US" sz="1800" noProof="0" dirty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smtClean="0"/>
                        <a:t>salary </a:t>
                      </a:r>
                      <a:r>
                        <a:rPr lang="en-US" sz="1800" baseline="0" noProof="0" smtClean="0"/>
                        <a:t>&gt; 2800</a:t>
                      </a:r>
                      <a:endParaRPr lang="en-US" sz="1800" noProof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i="1" noProof="0" smtClean="0"/>
                        <a:t>false</a:t>
                      </a:r>
                      <a:endParaRPr lang="en-US" sz="1800" i="1" noProof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 smtClean="0"/>
                        <a:t>Greater than</a:t>
                      </a:r>
                      <a:endParaRPr lang="en-US" sz="1800" noProof="0" dirty="0"/>
                    </a:p>
                  </a:txBody>
                  <a:tcPr marT="45714" marB="45714" anchor="ctr"/>
                </a:tc>
              </a:tr>
              <a:tr h="370795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smtClean="0"/>
                        <a:t>&gt;=</a:t>
                      </a:r>
                      <a:endParaRPr lang="en-US" sz="1800" noProof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smtClean="0"/>
                        <a:t>salary &gt;= 2800</a:t>
                      </a:r>
                      <a:endParaRPr lang="en-US" sz="1800" noProof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i="1" noProof="0" smtClean="0"/>
                        <a:t>true</a:t>
                      </a:r>
                      <a:endParaRPr lang="en-US" sz="1800" i="1" noProof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 smtClean="0"/>
                        <a:t>Greater than or equals</a:t>
                      </a:r>
                      <a:endParaRPr lang="en-US" sz="1800" noProof="0" dirty="0"/>
                    </a:p>
                  </a:txBody>
                  <a:tcPr marT="45714" marB="45714" anchor="ctr"/>
                </a:tc>
              </a:tr>
              <a:tr h="370795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 smtClean="0"/>
                        <a:t>&lt;=</a:t>
                      </a:r>
                      <a:endParaRPr lang="en-US" sz="1800" noProof="0" dirty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smtClean="0"/>
                        <a:t>salary &lt;= 2800</a:t>
                      </a:r>
                      <a:endParaRPr lang="en-US" sz="1800" noProof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i="1" noProof="0" smtClean="0"/>
                        <a:t>true</a:t>
                      </a:r>
                      <a:endParaRPr lang="en-US" sz="1800" i="1" noProof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smtClean="0"/>
                        <a:t>Lower than or equals</a:t>
                      </a:r>
                      <a:endParaRPr lang="en-US" sz="1800" noProof="0"/>
                    </a:p>
                  </a:txBody>
                  <a:tcPr marT="45714" marB="45714" anchor="ctr"/>
                </a:tc>
              </a:tr>
              <a:tr h="370795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smtClean="0"/>
                        <a:t>&lt;</a:t>
                      </a:r>
                      <a:endParaRPr lang="en-US" sz="1800" noProof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smtClean="0"/>
                        <a:t>salary &lt; 2800</a:t>
                      </a:r>
                      <a:endParaRPr lang="en-US" sz="1800" noProof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i="1" noProof="0" smtClean="0"/>
                        <a:t>false</a:t>
                      </a:r>
                      <a:endParaRPr lang="en-US" sz="1800" i="1" noProof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 smtClean="0"/>
                        <a:t>Lower than</a:t>
                      </a:r>
                      <a:endParaRPr lang="en-US" sz="1800" noProof="0" dirty="0"/>
                    </a:p>
                  </a:txBody>
                  <a:tcPr marT="45714" marB="45714" anchor="ctr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660232" y="1057300"/>
            <a:ext cx="2152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(given </a:t>
            </a:r>
            <a:r>
              <a:rPr lang="en-US" sz="1600" b="1" dirty="0" smtClean="0"/>
              <a:t>salary = 2800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8" name="Imag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213"/>
            <a:ext cx="827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re 1"/>
          <p:cNvSpPr>
            <a:spLocks noGrp="1"/>
          </p:cNvSpPr>
          <p:nvPr>
            <p:ph type="title"/>
          </p:nvPr>
        </p:nvSpPr>
        <p:spPr>
          <a:xfrm>
            <a:off x="1116013" y="336550"/>
            <a:ext cx="7777162" cy="504825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Operators</a:t>
            </a:r>
          </a:p>
        </p:txBody>
      </p:sp>
      <p:sp>
        <p:nvSpPr>
          <p:cNvPr id="21540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Basic notions</a:t>
            </a:r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mtClean="0"/>
              <a:t>Logic operators:</a:t>
            </a:r>
            <a:endParaRPr lang="en-US"/>
          </a:p>
        </p:txBody>
      </p:sp>
      <p:graphicFrame>
        <p:nvGraphicFramePr>
          <p:cNvPr id="7" name="Espace réservé du contenu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467102"/>
              </p:ext>
            </p:extLst>
          </p:nvPr>
        </p:nvGraphicFramePr>
        <p:xfrm>
          <a:off x="467544" y="1993404"/>
          <a:ext cx="8435976" cy="222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/>
                <a:gridCol w="2880320"/>
                <a:gridCol w="4331520"/>
              </a:tblGrid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Symbol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Example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Explanation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&amp;&amp;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age</a:t>
                      </a:r>
                      <a:r>
                        <a:rPr lang="fr-FR" sz="1800" dirty="0" smtClean="0"/>
                        <a:t> == 18 &amp;&amp; </a:t>
                      </a:r>
                      <a:r>
                        <a:rPr lang="fr-FR" sz="1800" dirty="0" err="1" smtClean="0"/>
                        <a:t>salary</a:t>
                      </a:r>
                      <a:r>
                        <a:rPr lang="fr-FR" sz="1800" dirty="0" smtClean="0"/>
                        <a:t> &gt; 2800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AND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||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age</a:t>
                      </a:r>
                      <a:r>
                        <a:rPr lang="fr-FR" sz="1800" dirty="0" smtClean="0"/>
                        <a:t> == 18 ||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salary</a:t>
                      </a:r>
                      <a:r>
                        <a:rPr lang="fr-FR" sz="1800" baseline="0" dirty="0" smtClean="0"/>
                        <a:t> &gt; 2800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OR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^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age</a:t>
                      </a:r>
                      <a:r>
                        <a:rPr lang="fr-FR" sz="1800" dirty="0" smtClean="0"/>
                        <a:t> == 18 ^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salary</a:t>
                      </a:r>
                      <a:r>
                        <a:rPr lang="fr-FR" sz="1800" baseline="0" dirty="0" smtClean="0"/>
                        <a:t> &gt; 2800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Exclusive OR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&gt;&gt;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salary</a:t>
                      </a:r>
                      <a:r>
                        <a:rPr lang="fr-FR" sz="1800" baseline="0" dirty="0" smtClean="0"/>
                        <a:t> &gt;&gt; </a:t>
                      </a:r>
                      <a:r>
                        <a:rPr lang="fr-FR" sz="1800" dirty="0" err="1" smtClean="0"/>
                        <a:t>age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Bitwise</a:t>
                      </a:r>
                      <a:r>
                        <a:rPr lang="fr-FR" sz="1800" baseline="0" dirty="0" smtClean="0"/>
                        <a:t> shift right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&lt;&lt;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salary</a:t>
                      </a:r>
                      <a:r>
                        <a:rPr lang="fr-FR" sz="1800" dirty="0" smtClean="0"/>
                        <a:t> &lt;&lt; </a:t>
                      </a:r>
                      <a:r>
                        <a:rPr lang="fr-FR" sz="1800" dirty="0" err="1" smtClean="0"/>
                        <a:t>age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Bitwise</a:t>
                      </a:r>
                      <a:r>
                        <a:rPr lang="fr-FR" sz="1800" dirty="0" smtClean="0"/>
                        <a:t> shift </a:t>
                      </a:r>
                      <a:r>
                        <a:rPr lang="fr-FR" sz="1800" dirty="0" err="1" smtClean="0"/>
                        <a:t>left</a:t>
                      </a:r>
                      <a:endParaRPr lang="fr-FR" sz="1800" dirty="0"/>
                    </a:p>
                  </a:txBody>
                  <a:tcPr marT="45714" marB="45714"/>
                </a:tc>
              </a:tr>
            </a:tbl>
          </a:graphicData>
        </a:graphic>
      </p:graphicFrame>
      <p:pic>
        <p:nvPicPr>
          <p:cNvPr id="8" name="Imag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213"/>
            <a:ext cx="827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re 1"/>
          <p:cNvSpPr>
            <a:spLocks noGrp="1"/>
          </p:cNvSpPr>
          <p:nvPr>
            <p:ph type="title"/>
          </p:nvPr>
        </p:nvSpPr>
        <p:spPr>
          <a:xfrm>
            <a:off x="1116013" y="336550"/>
            <a:ext cx="7777162" cy="504825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Operators</a:t>
            </a:r>
          </a:p>
        </p:txBody>
      </p:sp>
      <p:sp>
        <p:nvSpPr>
          <p:cNvPr id="21540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Basic notions</a:t>
            </a:r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mtClean="0"/>
              <a:t>Misc operators:</a:t>
            </a:r>
            <a:endParaRPr lang="en-US"/>
          </a:p>
        </p:txBody>
      </p:sp>
      <p:graphicFrame>
        <p:nvGraphicFramePr>
          <p:cNvPr id="7" name="Espace réservé du contenu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5293028"/>
              </p:ext>
            </p:extLst>
          </p:nvPr>
        </p:nvGraphicFramePr>
        <p:xfrm>
          <a:off x="467544" y="1993404"/>
          <a:ext cx="8435976" cy="1483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/>
                <a:gridCol w="2880320"/>
                <a:gridCol w="4331520"/>
              </a:tblGrid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Symbol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Example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Explanation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+=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age</a:t>
                      </a:r>
                      <a:r>
                        <a:rPr lang="fr-FR" sz="1800" baseline="0" dirty="0" smtClean="0"/>
                        <a:t> += 18;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Addition (</a:t>
                      </a:r>
                      <a:r>
                        <a:rPr lang="fr-FR" sz="1800" dirty="0" err="1" smtClean="0"/>
                        <a:t>number</a:t>
                      </a:r>
                      <a:r>
                        <a:rPr lang="fr-FR" sz="1800" dirty="0" smtClean="0"/>
                        <a:t>) or </a:t>
                      </a:r>
                      <a:r>
                        <a:rPr lang="fr-FR" sz="1800" dirty="0" err="1" smtClean="0"/>
                        <a:t>concatenation</a:t>
                      </a:r>
                      <a:r>
                        <a:rPr lang="fr-FR" sz="1800" dirty="0" smtClean="0"/>
                        <a:t> (string)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new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var </a:t>
                      </a:r>
                      <a:r>
                        <a:rPr lang="fr-FR" sz="1800" dirty="0" err="1" smtClean="0"/>
                        <a:t>array</a:t>
                      </a:r>
                      <a:r>
                        <a:rPr lang="fr-FR" sz="1800" baseline="0" dirty="0" smtClean="0"/>
                        <a:t> = new </a:t>
                      </a:r>
                      <a:r>
                        <a:rPr lang="fr-FR" sz="1800" baseline="0" dirty="0" err="1" smtClean="0"/>
                        <a:t>Array</a:t>
                      </a:r>
                      <a:r>
                        <a:rPr lang="fr-FR" sz="1800" baseline="0" dirty="0" smtClean="0"/>
                        <a:t>();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Object instanciation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delete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delete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array</a:t>
                      </a:r>
                      <a:r>
                        <a:rPr lang="fr-FR" sz="1800" baseline="0" dirty="0" smtClean="0"/>
                        <a:t>;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Object destruction</a:t>
                      </a:r>
                      <a:endParaRPr lang="fr-FR" sz="1800" dirty="0"/>
                    </a:p>
                  </a:txBody>
                  <a:tcPr marT="45714" marB="45714"/>
                </a:tc>
              </a:tr>
            </a:tbl>
          </a:graphicData>
        </a:graphic>
      </p:graphicFrame>
      <p:pic>
        <p:nvPicPr>
          <p:cNvPr id="8" name="Imag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213"/>
            <a:ext cx="827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Conditional statements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Conditional test: </a:t>
            </a:r>
            <a:r>
              <a:rPr lang="en-US" b="1" smtClean="0"/>
              <a:t>if</a:t>
            </a:r>
            <a:r>
              <a:rPr lang="en-US" smtClean="0"/>
              <a:t> … </a:t>
            </a:r>
            <a:r>
              <a:rPr lang="en-US" b="1" smtClean="0"/>
              <a:t>else</a:t>
            </a:r>
            <a:r>
              <a:rPr lang="en-US" smtClean="0"/>
              <a:t> </a:t>
            </a:r>
            <a:r>
              <a:rPr lang="en-US" b="1" smtClean="0"/>
              <a:t>if</a:t>
            </a:r>
            <a:r>
              <a:rPr lang="en-US" smtClean="0"/>
              <a:t> … </a:t>
            </a:r>
            <a:r>
              <a:rPr lang="en-US" b="1" smtClean="0"/>
              <a:t>else</a:t>
            </a:r>
            <a:endParaRPr lang="en-US" b="1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Basic notions</a:t>
            </a:r>
            <a:endParaRPr lang="en-US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1849388"/>
            <a:ext cx="8785225" cy="30963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lvl="0" indent="-342900" eaLnBrk="1" hangingPunct="1">
              <a:buClr>
                <a:srgbClr val="262626"/>
              </a:buClr>
            </a:pPr>
            <a:r>
              <a:rPr lang="en-US" b="1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if</a:t>
            </a:r>
            <a:r>
              <a:rPr lang="en-US" b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 </a:t>
            </a:r>
            <a:r>
              <a:rPr lang="en-US" b="1" i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expression1</a:t>
            </a:r>
            <a:r>
              <a:rPr lang="en-US" b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) {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en-US" b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</a:t>
            </a:r>
            <a:r>
              <a:rPr lang="en-US" b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// If "expression1" is evaluated to true, then this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en-US" b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// block is executed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en-US" b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} </a:t>
            </a:r>
            <a:r>
              <a:rPr lang="en-US" b="1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else if</a:t>
            </a:r>
            <a:r>
              <a:rPr lang="en-US" b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( </a:t>
            </a:r>
            <a:r>
              <a:rPr lang="en-US" b="1" i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expression2</a:t>
            </a:r>
            <a:r>
              <a:rPr lang="en-US" b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) {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en-US" b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// Otherwise, if "expression2" is evaluated to true, </a:t>
            </a:r>
            <a:endParaRPr lang="en-US" b="1" smtClean="0">
              <a:solidFill>
                <a:srgbClr val="262626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en-US" b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</a:t>
            </a:r>
            <a:r>
              <a:rPr lang="en-US" b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// this block is executed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en-US" b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} </a:t>
            </a:r>
            <a:r>
              <a:rPr lang="en-US" b="1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else</a:t>
            </a:r>
            <a:r>
              <a:rPr lang="en-US" b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{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en-US" b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</a:t>
            </a:r>
            <a:r>
              <a:rPr lang="en-US" b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// Otherwise, this code block is executed</a:t>
            </a:r>
            <a:endParaRPr lang="en-US" b="1" smtClean="0">
              <a:solidFill>
                <a:srgbClr val="262626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en-US" b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}</a:t>
            </a:r>
            <a:endParaRPr lang="en-US" b="1" smtClean="0">
              <a:solidFill>
                <a:srgbClr val="479B8F"/>
              </a:solidFill>
              <a:latin typeface="Courier New" pitchFamily="-106" charset="0"/>
              <a:cs typeface="Courier New" pitchFamily="-106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Conditional</a:t>
            </a:r>
            <a:r>
              <a:rPr lang="fr-FR" dirty="0" smtClean="0"/>
              <a:t> </a:t>
            </a:r>
            <a:r>
              <a:rPr lang="fr-FR" dirty="0" err="1" smtClean="0"/>
              <a:t>statements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Case test: </a:t>
            </a:r>
            <a:r>
              <a:rPr lang="fr-FR" b="1" dirty="0" err="1" smtClean="0"/>
              <a:t>switch</a:t>
            </a:r>
            <a:endParaRPr lang="fr-FR" b="1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Basic notions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1705372"/>
            <a:ext cx="8785225" cy="33843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 err="1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switch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myVar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) { 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case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case1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: 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// if(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myVar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=== "case1")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</a:t>
            </a: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break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;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case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case2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: 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// if(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myVar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=== "case2")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</a:t>
            </a: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break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;  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default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: 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//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else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- Default code to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execute</a:t>
            </a:r>
            <a:endParaRPr lang="fr-FR" b="1" dirty="0" smtClean="0">
              <a:solidFill>
                <a:srgbClr val="479B8F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</a:t>
            </a: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break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;  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}</a:t>
            </a:r>
            <a:endParaRPr lang="fr-FR" b="1" dirty="0" smtClean="0">
              <a:solidFill>
                <a:srgbClr val="479B8F"/>
              </a:solidFill>
              <a:latin typeface="Courier New" pitchFamily="-106" charset="0"/>
              <a:cs typeface="Courier New" pitchFamily="-106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Arrays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Contain several data sequences</a:t>
            </a:r>
          </a:p>
          <a:p>
            <a:endParaRPr lang="en-US" smtClean="0"/>
          </a:p>
          <a:p>
            <a:r>
              <a:rPr lang="en-US" smtClean="0"/>
              <a:t>Many ways to create an array:</a:t>
            </a:r>
          </a:p>
          <a:p>
            <a:pPr lvl="1"/>
            <a:r>
              <a:rPr lang="en-US" smtClean="0"/>
              <a:t>By creating an </a:t>
            </a:r>
            <a:r>
              <a:rPr lang="en-US" b="1" smtClean="0"/>
              <a:t>Array</a:t>
            </a:r>
            <a:r>
              <a:rPr lang="en-US" smtClean="0"/>
              <a:t> object</a:t>
            </a:r>
          </a:p>
          <a:p>
            <a:pPr lvl="1"/>
            <a:r>
              <a:rPr lang="en-US" smtClean="0"/>
              <a:t>By using square-brackets [] (adviced)</a:t>
            </a:r>
          </a:p>
          <a:p>
            <a:pPr lvl="1"/>
            <a:endParaRPr lang="en-US" smtClean="0"/>
          </a:p>
          <a:p>
            <a:r>
              <a:rPr lang="en-US" smtClean="0"/>
              <a:t>Support all JavaScript data types</a:t>
            </a:r>
          </a:p>
          <a:p>
            <a:pPr lvl="1"/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Basic notions</a:t>
            </a:r>
            <a:endParaRPr lang="en-US"/>
          </a:p>
        </p:txBody>
      </p:sp>
      <p:pic>
        <p:nvPicPr>
          <p:cNvPr id="5" name="Imag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213"/>
            <a:ext cx="827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/>
          <a:lstStyle/>
          <a:p>
            <a:pPr>
              <a:defRPr/>
            </a:pPr>
            <a:r>
              <a:rPr lang="en-US" smtClean="0"/>
              <a:t>Presentation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smtClean="0"/>
              <a:t>Discover JavaScript language</a:t>
            </a:r>
            <a:endParaRPr lang="en-US"/>
          </a:p>
        </p:txBody>
      </p:sp>
      <p:pic>
        <p:nvPicPr>
          <p:cNvPr id="14340" name="Picture 6" descr="emblem_cla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588" y="1849438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Arrays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Creation of Arrays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Basic notions</a:t>
            </a:r>
            <a:endParaRPr lang="en-US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1921396"/>
            <a:ext cx="8785225" cy="29523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>
              <a:spcBef>
                <a:spcPts val="600"/>
              </a:spcBef>
              <a:buClr>
                <a:srgbClr val="262626"/>
              </a:buClr>
            </a:pPr>
            <a:r>
              <a:rPr lang="en-US" b="1" dirty="0" err="1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var</a:t>
            </a:r>
            <a:r>
              <a:rPr lang="en-US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fruitBasket1 = </a:t>
            </a:r>
            <a:r>
              <a:rPr lang="en-US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new</a:t>
            </a:r>
            <a:r>
              <a:rPr lang="en-US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Array(</a:t>
            </a:r>
            <a:r>
              <a:rPr lang="en-US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en-US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Apples</a:t>
            </a:r>
            <a:r>
              <a:rPr lang="en-US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en-US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, </a:t>
            </a:r>
            <a:r>
              <a:rPr lang="en-US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en-US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Bananas</a:t>
            </a:r>
            <a:r>
              <a:rPr lang="en-US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en-US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, </a:t>
            </a:r>
            <a:r>
              <a:rPr lang="en-US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en-US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Pears</a:t>
            </a:r>
            <a:r>
              <a:rPr lang="en-US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en-US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);</a:t>
            </a:r>
          </a:p>
          <a:p>
            <a:pPr marL="342900" indent="-342900">
              <a:spcBef>
                <a:spcPts val="600"/>
              </a:spcBef>
              <a:buClr>
                <a:srgbClr val="262626"/>
              </a:buClr>
            </a:pPr>
            <a:r>
              <a:rPr lang="en-US" b="1" dirty="0" err="1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var</a:t>
            </a:r>
            <a:r>
              <a:rPr lang="en-US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fruitBasket2 = [</a:t>
            </a:r>
            <a:r>
              <a:rPr lang="en-US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 "</a:t>
            </a:r>
            <a:r>
              <a:rPr lang="en-US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Oranges</a:t>
            </a:r>
            <a:r>
              <a:rPr lang="en-US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en-US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, </a:t>
            </a:r>
            <a:r>
              <a:rPr lang="en-US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en-US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Bananas</a:t>
            </a:r>
            <a:r>
              <a:rPr lang="en-US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en-US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,</a:t>
            </a:r>
            <a:r>
              <a:rPr lang="en-US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 "</a:t>
            </a:r>
            <a:r>
              <a:rPr lang="en-US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Strawberries</a:t>
            </a:r>
            <a:r>
              <a:rPr lang="en-US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en-US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];</a:t>
            </a:r>
          </a:p>
          <a:p>
            <a:pPr marL="342900" indent="-342900">
              <a:spcBef>
                <a:spcPts val="600"/>
              </a:spcBef>
              <a:buClr>
                <a:srgbClr val="262626"/>
              </a:buClr>
            </a:pPr>
            <a:r>
              <a:rPr lang="en-US" b="1" dirty="0" err="1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var</a:t>
            </a:r>
            <a:r>
              <a:rPr lang="en-US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fruitBasket3 = [];</a:t>
            </a:r>
            <a:endParaRPr lang="en-US" b="1" dirty="0" smtClean="0">
              <a:solidFill>
                <a:srgbClr val="0070C0"/>
              </a:solidFill>
              <a:latin typeface="Courier New" pitchFamily="-106" charset="0"/>
              <a:cs typeface="Courier New" pitchFamily="-106" charset="0"/>
            </a:endParaRPr>
          </a:p>
          <a:p>
            <a:pPr marL="342900" indent="-342900">
              <a:spcBef>
                <a:spcPts val="600"/>
              </a:spcBef>
              <a:buClr>
                <a:srgbClr val="262626"/>
              </a:buClr>
            </a:pPr>
            <a:endParaRPr lang="en-US" b="1" dirty="0" smtClean="0">
              <a:solidFill>
                <a:srgbClr val="0070C0"/>
              </a:solidFill>
              <a:latin typeface="Courier New" pitchFamily="-106" charset="0"/>
              <a:cs typeface="Courier New" pitchFamily="-106" charset="0"/>
            </a:endParaRPr>
          </a:p>
          <a:p>
            <a:pPr marL="342900" indent="-342900">
              <a:spcBef>
                <a:spcPts val="600"/>
              </a:spcBef>
              <a:buClr>
                <a:srgbClr val="262626"/>
              </a:buClr>
            </a:pPr>
            <a:r>
              <a:rPr lang="en-US" b="1" dirty="0" err="1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var</a:t>
            </a:r>
            <a:r>
              <a:rPr lang="en-US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apple = fruitBasket1[0];</a:t>
            </a:r>
          </a:p>
          <a:p>
            <a:pPr marL="342900" indent="-342900">
              <a:spcBef>
                <a:spcPts val="600"/>
              </a:spcBef>
              <a:buClr>
                <a:srgbClr val="262626"/>
              </a:buClr>
            </a:pPr>
            <a:r>
              <a:rPr lang="en-US" b="1" dirty="0" smtClean="0">
                <a:solidFill>
                  <a:srgbClr val="000000"/>
                </a:solidFill>
                <a:latin typeface="Courier New" pitchFamily="-106" charset="0"/>
                <a:cs typeface="Courier New" pitchFamily="-106" charset="0"/>
              </a:rPr>
              <a:t>fruitBasket3.push(apple);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Loops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Conditional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r>
              <a:rPr lang="fr-FR" dirty="0" smtClean="0"/>
              <a:t>: </a:t>
            </a:r>
            <a:r>
              <a:rPr lang="fr-FR" b="1" dirty="0" err="1" smtClean="0"/>
              <a:t>while</a:t>
            </a:r>
            <a:endParaRPr lang="fr-FR" b="1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Basic notions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2281436"/>
            <a:ext cx="8785225" cy="23762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lvl="0" indent="-342900" eaLnBrk="1" hangingPunct="1">
              <a:spcBef>
                <a:spcPts val="600"/>
              </a:spcBef>
              <a:buClr>
                <a:srgbClr val="262626"/>
              </a:buClr>
            </a:pP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// It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loops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40 times</a:t>
            </a:r>
          </a:p>
          <a:p>
            <a:pPr marL="342900" lvl="0" indent="-342900" eaLnBrk="1" hangingPunct="1">
              <a:spcBef>
                <a:spcPts val="600"/>
              </a:spcBef>
              <a:buClr>
                <a:srgbClr val="262626"/>
              </a:buClr>
            </a:pP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var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myVariable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= 40;</a:t>
            </a:r>
          </a:p>
          <a:p>
            <a:pPr marL="342900" lvl="0" indent="-342900" eaLnBrk="1" hangingPunct="1">
              <a:spcBef>
                <a:spcPts val="600"/>
              </a:spcBef>
              <a:buClr>
                <a:srgbClr val="262626"/>
              </a:buClr>
            </a:pPr>
            <a:r>
              <a:rPr lang="fr-FR" b="1" dirty="0" err="1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while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 </a:t>
            </a:r>
            <a:r>
              <a:rPr lang="fr-FR" b="1" i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myVariable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&gt; 0 ) { </a:t>
            </a:r>
          </a:p>
          <a:p>
            <a:pPr marL="342900" lvl="0" indent="-342900" eaLnBrk="1" hangingPunct="1">
              <a:spcBef>
                <a:spcPts val="600"/>
              </a:spcBef>
              <a:buClr>
                <a:srgbClr val="262626"/>
              </a:buClr>
            </a:pPr>
            <a:r>
              <a:rPr lang="fr-FR" b="1" dirty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myVariable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=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myVariable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– 1; </a:t>
            </a:r>
          </a:p>
          <a:p>
            <a:pPr marL="342900" lvl="0" indent="-342900" eaLnBrk="1" hangingPunct="1">
              <a:spcBef>
                <a:spcPts val="600"/>
              </a:spcBef>
              <a:buClr>
                <a:srgbClr val="262626"/>
              </a:buClr>
            </a:pP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}</a:t>
            </a:r>
            <a:endParaRPr lang="fr-FR" b="1" dirty="0" smtClean="0">
              <a:solidFill>
                <a:srgbClr val="002060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Loops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Conditional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r>
              <a:rPr lang="fr-FR" dirty="0" smtClean="0"/>
              <a:t>: </a:t>
            </a:r>
            <a:r>
              <a:rPr lang="fr-FR" b="1" dirty="0" smtClean="0"/>
              <a:t>do</a:t>
            </a:r>
            <a:r>
              <a:rPr lang="fr-FR" dirty="0" smtClean="0"/>
              <a:t> … </a:t>
            </a:r>
            <a:r>
              <a:rPr lang="fr-FR" b="1" dirty="0" err="1" smtClean="0"/>
              <a:t>while</a:t>
            </a:r>
            <a:endParaRPr lang="fr-FR" b="1" dirty="0" smtClean="0"/>
          </a:p>
          <a:p>
            <a:pPr lvl="1"/>
            <a:r>
              <a:rPr lang="fr-FR" dirty="0" err="1" smtClean="0"/>
              <a:t>Same</a:t>
            </a:r>
            <a:r>
              <a:rPr lang="fr-FR" dirty="0" smtClean="0"/>
              <a:t> as </a:t>
            </a:r>
            <a:r>
              <a:rPr lang="fr-FR" b="1" dirty="0" err="1" smtClean="0"/>
              <a:t>while</a:t>
            </a:r>
            <a:endParaRPr lang="fr-FR" dirty="0" smtClean="0"/>
          </a:p>
          <a:p>
            <a:pPr lvl="1"/>
            <a:r>
              <a:rPr lang="fr-FR" dirty="0" smtClean="0"/>
              <a:t>First test </a:t>
            </a:r>
            <a:r>
              <a:rPr lang="fr-FR" b="1" dirty="0" err="1" smtClean="0"/>
              <a:t>after</a:t>
            </a:r>
            <a:r>
              <a:rPr lang="fr-FR" dirty="0" smtClean="0"/>
              <a:t> the first </a:t>
            </a:r>
            <a:r>
              <a:rPr lang="fr-FR" dirty="0" err="1" smtClean="0"/>
              <a:t>execution</a:t>
            </a:r>
            <a:r>
              <a:rPr lang="fr-FR" dirty="0" smtClean="0"/>
              <a:t> of </a:t>
            </a:r>
            <a:r>
              <a:rPr lang="fr-FR" dirty="0" err="1" smtClean="0"/>
              <a:t>loop’s</a:t>
            </a:r>
            <a:r>
              <a:rPr lang="fr-FR" dirty="0" smtClean="0"/>
              <a:t> block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Basic notions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2785492"/>
            <a:ext cx="8785225" cy="23762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lvl="0" indent="-342900" eaLnBrk="1" hangingPunct="1">
              <a:spcBef>
                <a:spcPts val="600"/>
              </a:spcBef>
              <a:buClr>
                <a:srgbClr val="262626"/>
              </a:buClr>
            </a:pP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var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myVariable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= 0;</a:t>
            </a:r>
          </a:p>
          <a:p>
            <a:pPr marL="342900" lvl="0" indent="-342900" eaLnBrk="1" hangingPunct="1">
              <a:spcBef>
                <a:spcPts val="600"/>
              </a:spcBef>
              <a:buClr>
                <a:srgbClr val="262626"/>
              </a:buClr>
            </a:pP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//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Loop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will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execute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once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even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if the test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returns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false</a:t>
            </a:r>
            <a:endParaRPr lang="fr-FR" b="1" dirty="0" smtClean="0">
              <a:solidFill>
                <a:srgbClr val="0070C0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marL="342900" lvl="0" indent="-342900" eaLnBrk="1" hangingPunct="1">
              <a:spcBef>
                <a:spcPts val="600"/>
              </a:spcBef>
              <a:buClr>
                <a:srgbClr val="262626"/>
              </a:buClr>
            </a:pP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do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{</a:t>
            </a:r>
          </a:p>
          <a:p>
            <a:pPr marL="342900" lvl="0" indent="-342900" eaLnBrk="1" hangingPunct="1">
              <a:spcBef>
                <a:spcPts val="600"/>
              </a:spcBef>
              <a:buClr>
                <a:srgbClr val="262626"/>
              </a:buClr>
            </a:pP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myVariable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-= 1; </a:t>
            </a:r>
          </a:p>
          <a:p>
            <a:pPr marL="342900" lvl="0" indent="-342900" eaLnBrk="1" hangingPunct="1">
              <a:spcBef>
                <a:spcPts val="600"/>
              </a:spcBef>
              <a:buClr>
                <a:srgbClr val="262626"/>
              </a:buClr>
            </a:pP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} </a:t>
            </a:r>
            <a:r>
              <a:rPr lang="fr-FR" b="1" dirty="0" err="1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while</a:t>
            </a: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myVariable</a:t>
            </a:r>
            <a:r>
              <a:rPr lang="fr-FR" b="1" i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 0);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Loops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Iterative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r>
              <a:rPr lang="fr-FR" dirty="0" smtClean="0"/>
              <a:t>: </a:t>
            </a:r>
            <a:r>
              <a:rPr lang="fr-FR" b="1" dirty="0" smtClean="0"/>
              <a:t>for</a:t>
            </a:r>
          </a:p>
          <a:p>
            <a:pPr lvl="1"/>
            <a:r>
              <a:rPr lang="fr-FR" dirty="0" err="1" smtClean="0"/>
              <a:t>Specify</a:t>
            </a:r>
            <a:r>
              <a:rPr lang="fr-FR" dirty="0" smtClean="0"/>
              <a:t> (or not):</a:t>
            </a:r>
          </a:p>
          <a:p>
            <a:pPr lvl="2"/>
            <a:r>
              <a:rPr lang="fr-FR" dirty="0" smtClean="0"/>
              <a:t>Initial state</a:t>
            </a:r>
          </a:p>
          <a:p>
            <a:pPr lvl="2"/>
            <a:r>
              <a:rPr lang="fr-FR" dirty="0" err="1" smtClean="0"/>
              <a:t>Iteration</a:t>
            </a:r>
            <a:r>
              <a:rPr lang="fr-FR" dirty="0" smtClean="0"/>
              <a:t> condition</a:t>
            </a:r>
          </a:p>
          <a:p>
            <a:pPr lvl="2"/>
            <a:r>
              <a:rPr lang="fr-FR" dirty="0" err="1" smtClean="0"/>
              <a:t>Iteration</a:t>
            </a:r>
            <a:r>
              <a:rPr lang="fr-FR" dirty="0" smtClean="0"/>
              <a:t> instruction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Basic notions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3649588"/>
            <a:ext cx="8785225" cy="15841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var </a:t>
            </a:r>
            <a:r>
              <a:rPr lang="fr-FR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a;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for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(a = 0; a &lt; 100; a += 1){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//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Loop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will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display Blabla 100 times.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document.write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&lt;p&gt;Blabla&lt;/p&gt;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);  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}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Loops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Execute</a:t>
            </a:r>
            <a:r>
              <a:rPr lang="fr-FR" dirty="0" smtClean="0"/>
              <a:t> an </a:t>
            </a:r>
            <a:r>
              <a:rPr lang="fr-FR" dirty="0" err="1" smtClean="0"/>
              <a:t>operation</a:t>
            </a:r>
            <a:r>
              <a:rPr lang="fr-FR" dirty="0" smtClean="0"/>
              <a:t> once per </a:t>
            </a:r>
            <a:r>
              <a:rPr lang="fr-FR" dirty="0" err="1" smtClean="0"/>
              <a:t>array</a:t>
            </a:r>
            <a:r>
              <a:rPr lang="fr-FR" dirty="0" smtClean="0"/>
              <a:t> </a:t>
            </a:r>
            <a:r>
              <a:rPr lang="fr-FR" dirty="0" err="1" smtClean="0"/>
              <a:t>element</a:t>
            </a:r>
            <a:r>
              <a:rPr lang="fr-FR" dirty="0" smtClean="0"/>
              <a:t>: </a:t>
            </a:r>
          </a:p>
          <a:p>
            <a:pPr lvl="1"/>
            <a:r>
              <a:rPr lang="en-US" dirty="0" smtClean="0"/>
              <a:t>The current element is represented by the </a:t>
            </a:r>
            <a:r>
              <a:rPr lang="en-US" dirty="0" err="1" smtClean="0"/>
              <a:t>param</a:t>
            </a:r>
            <a:r>
              <a:rPr lang="en-US" dirty="0" smtClean="0"/>
              <a:t> of the anonymous function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Basic notions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2929508"/>
            <a:ext cx="8785225" cy="20882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lvl="0" indent="-342900" eaLnBrk="1" hangingPunct="1">
              <a:spcBef>
                <a:spcPts val="600"/>
              </a:spcBef>
            </a:pP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var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myArray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= </a:t>
            </a:r>
            <a:r>
              <a:rPr lang="fr-FR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[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Apple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, 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Strawberry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]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;</a:t>
            </a:r>
          </a:p>
          <a:p>
            <a:pPr marL="342900" lvl="0" indent="-342900" eaLnBrk="1" hangingPunct="1">
              <a:spcBef>
                <a:spcPts val="600"/>
              </a:spcBef>
            </a:pPr>
            <a:r>
              <a:rPr lang="fr-FR" b="1" dirty="0" err="1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myArray.forEach</a:t>
            </a:r>
            <a:r>
              <a:rPr lang="fr-FR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 </a:t>
            </a:r>
            <a:r>
              <a:rPr lang="fr-FR" b="1" dirty="0" err="1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function</a:t>
            </a:r>
            <a:r>
              <a:rPr lang="fr-FR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</a:t>
            </a:r>
            <a:r>
              <a:rPr lang="fr-FR" b="1" dirty="0" err="1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element</a:t>
            </a:r>
            <a:r>
              <a:rPr lang="fr-FR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) 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{</a:t>
            </a:r>
          </a:p>
          <a:p>
            <a:pPr marL="342900" lvl="0" indent="-342900" eaLnBrk="1" hangingPunct="1">
              <a:spcBef>
                <a:spcPts val="600"/>
              </a:spcBef>
            </a:pP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console.log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element</a:t>
            </a:r>
            <a:r>
              <a:rPr lang="fr-FR" b="1" dirty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+ </a:t>
            </a:r>
            <a:r>
              <a:rPr lang="fr-FR" b="1" dirty="0">
                <a:solidFill>
                  <a:srgbClr val="80808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fr-FR" b="1" dirty="0">
                <a:solidFill>
                  <a:srgbClr val="00B05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fr-FR" b="1" dirty="0">
                <a:solidFill>
                  <a:srgbClr val="80808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fr-FR" b="1" dirty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)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;</a:t>
            </a:r>
          </a:p>
          <a:p>
            <a:pPr marL="342900" lvl="0" indent="-342900" eaLnBrk="1" hangingPunct="1">
              <a:spcBef>
                <a:spcPts val="600"/>
              </a:spcBef>
            </a:pP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});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129308"/>
            <a:ext cx="4241200" cy="383202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" name="Image 3" descr="icon_chron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(1/3)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You’re going to design your first JavaScript app:</a:t>
            </a:r>
          </a:p>
          <a:p>
            <a:pPr lvl="1"/>
            <a:r>
              <a:rPr lang="en-US" b="1" dirty="0" smtClean="0"/>
              <a:t>A Guess the Number Game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 smtClean="0"/>
              <a:t>Initialize a variable named </a:t>
            </a:r>
            <a:r>
              <a:rPr lang="en-US" b="1" dirty="0" err="1" smtClean="0"/>
              <a:t>numberToFind</a:t>
            </a:r>
            <a:r>
              <a:rPr lang="en-US" dirty="0" smtClean="0"/>
              <a:t> with a random number between 0 and 100</a:t>
            </a:r>
          </a:p>
          <a:p>
            <a:r>
              <a:rPr lang="en-US" dirty="0" smtClean="0"/>
              <a:t>Initialize another variable named </a:t>
            </a:r>
            <a:r>
              <a:rPr lang="en-US" b="1" dirty="0" err="1" smtClean="0"/>
              <a:t>remainingAttempts</a:t>
            </a:r>
            <a:r>
              <a:rPr lang="en-US" dirty="0" smtClean="0"/>
              <a:t> with the integer value 7</a:t>
            </a: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Basic notions</a:t>
            </a:r>
            <a:endParaRPr lang="fr-FR" dirty="0"/>
          </a:p>
        </p:txBody>
      </p:sp>
      <p:pic>
        <p:nvPicPr>
          <p:cNvPr id="5" name="Image 3" descr="icon_chron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(2/3)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Until the user doesn’t find the </a:t>
            </a:r>
            <a:r>
              <a:rPr lang="en-US" b="1" dirty="0" err="1" smtClean="0"/>
              <a:t>numberToFind</a:t>
            </a:r>
            <a:r>
              <a:rPr lang="en-US" dirty="0" smtClean="0"/>
              <a:t> value and has remaining attempt, ask him to choose a number</a:t>
            </a:r>
          </a:p>
          <a:p>
            <a:pPr lvl="1"/>
            <a:r>
              <a:rPr lang="en-US" dirty="0" smtClean="0"/>
              <a:t>If the number is the </a:t>
            </a:r>
            <a:r>
              <a:rPr lang="en-US" b="1" dirty="0" err="1" smtClean="0"/>
              <a:t>numberToFind</a:t>
            </a:r>
            <a:r>
              <a:rPr lang="en-US" dirty="0" smtClean="0"/>
              <a:t> value</a:t>
            </a:r>
          </a:p>
          <a:p>
            <a:pPr lvl="2"/>
            <a:r>
              <a:rPr lang="en-US" dirty="0" smtClean="0"/>
              <a:t>Display a popup to the user to notify him he won</a:t>
            </a:r>
          </a:p>
          <a:p>
            <a:pPr lvl="1"/>
            <a:r>
              <a:rPr lang="en-US" dirty="0" smtClean="0"/>
              <a:t>If the number is not the </a:t>
            </a:r>
            <a:r>
              <a:rPr lang="en-US" b="1" dirty="0" err="1" smtClean="0"/>
              <a:t>numberToFind</a:t>
            </a:r>
            <a:r>
              <a:rPr lang="en-US" dirty="0" smtClean="0"/>
              <a:t> value</a:t>
            </a:r>
          </a:p>
          <a:p>
            <a:pPr lvl="2"/>
            <a:r>
              <a:rPr lang="en-US" dirty="0" smtClean="0"/>
              <a:t>Display a popup to the user to notify him if the number to find is greater or not</a:t>
            </a: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Basic notions</a:t>
            </a:r>
            <a:endParaRPr lang="fr-FR" dirty="0"/>
          </a:p>
        </p:txBody>
      </p:sp>
      <p:pic>
        <p:nvPicPr>
          <p:cNvPr id="5" name="Image 3" descr="icon_chron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(3/3)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Basic notions</a:t>
            </a:r>
            <a:endParaRPr lang="fr-FR" dirty="0"/>
          </a:p>
        </p:txBody>
      </p:sp>
      <p:pic>
        <p:nvPicPr>
          <p:cNvPr id="5" name="Picture 9" descr="Screen shot 2011-01-03 at 3.11.45 P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841276"/>
            <a:ext cx="4517504" cy="2236299"/>
          </a:xfrm>
          <a:prstGeom prst="rect">
            <a:avLst/>
          </a:prstGeom>
        </p:spPr>
      </p:pic>
      <p:pic>
        <p:nvPicPr>
          <p:cNvPr id="6" name="Picture 8" descr="Screen shot 2011-01-03 at 3.12.02 P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1200" y="1722002"/>
            <a:ext cx="4517504" cy="2030804"/>
          </a:xfrm>
          <a:prstGeom prst="rect">
            <a:avLst/>
          </a:prstGeom>
        </p:spPr>
      </p:pic>
      <p:pic>
        <p:nvPicPr>
          <p:cNvPr id="7" name="Picture 11" descr="Screen shot 2011-01-03 at 3.11.45 P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2581908"/>
            <a:ext cx="4517504" cy="2236299"/>
          </a:xfrm>
          <a:prstGeom prst="rect">
            <a:avLst/>
          </a:prstGeom>
        </p:spPr>
      </p:pic>
      <p:pic>
        <p:nvPicPr>
          <p:cNvPr id="8" name="Picture 5" descr="Screen shot 2011-01-03 at 3.12.49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0" y="3474404"/>
            <a:ext cx="4514832" cy="2029603"/>
          </a:xfrm>
          <a:prstGeom prst="rect">
            <a:avLst/>
          </a:prstGeom>
        </p:spPr>
      </p:pic>
      <p:pic>
        <p:nvPicPr>
          <p:cNvPr id="9" name="Image 3" descr="icon_chrono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Functions</a:t>
            </a:r>
            <a:r>
              <a:rPr lang="fr-FR" dirty="0" smtClean="0"/>
              <a:t> &amp; scope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Discover</a:t>
            </a:r>
            <a:r>
              <a:rPr lang="fr-FR" dirty="0" smtClean="0"/>
              <a:t> JavaScript </a:t>
            </a:r>
            <a:r>
              <a:rPr lang="fr-FR" dirty="0" err="1" smtClean="0"/>
              <a:t>language</a:t>
            </a:r>
            <a:endParaRPr lang="fr-FR" dirty="0"/>
          </a:p>
        </p:txBody>
      </p:sp>
      <p:pic>
        <p:nvPicPr>
          <p:cNvPr id="66562" name="Picture 2" descr="http://www.json.org/img/json160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1921394"/>
            <a:ext cx="2376264" cy="23762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is a scripting language</a:t>
            </a:r>
          </a:p>
          <a:p>
            <a:endParaRPr lang="en-US" dirty="0" smtClean="0"/>
          </a:p>
          <a:p>
            <a:r>
              <a:rPr lang="en-US" dirty="0" smtClean="0"/>
              <a:t>Design by </a:t>
            </a:r>
            <a:r>
              <a:rPr lang="en-US" b="1" dirty="0" smtClean="0"/>
              <a:t>Brendan </a:t>
            </a:r>
            <a:r>
              <a:rPr lang="en-US" b="1" dirty="0" err="1" smtClean="0"/>
              <a:t>Eich</a:t>
            </a:r>
            <a:r>
              <a:rPr lang="en-US" b="1" dirty="0" smtClean="0"/>
              <a:t> </a:t>
            </a:r>
            <a:r>
              <a:rPr lang="en-US" dirty="0" smtClean="0"/>
              <a:t>(Netscape) in 1995</a:t>
            </a:r>
          </a:p>
          <a:p>
            <a:endParaRPr lang="en-US" dirty="0" smtClean="0"/>
          </a:p>
          <a:p>
            <a:r>
              <a:rPr lang="en-US" dirty="0" smtClean="0"/>
              <a:t>Inspired by many languages, including </a:t>
            </a:r>
            <a:r>
              <a:rPr lang="en-US" b="1" dirty="0" smtClean="0"/>
              <a:t>Java</a:t>
            </a:r>
            <a:r>
              <a:rPr lang="en-US" dirty="0" smtClean="0"/>
              <a:t> and </a:t>
            </a:r>
            <a:r>
              <a:rPr lang="en-US" b="1" dirty="0" smtClean="0"/>
              <a:t>Python</a:t>
            </a:r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Presentation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Introduction</a:t>
            </a: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 unit</a:t>
            </a:r>
          </a:p>
          <a:p>
            <a:r>
              <a:rPr lang="en-US" dirty="0" smtClean="0"/>
              <a:t>Declared with </a:t>
            </a:r>
            <a:r>
              <a:rPr lang="en-US" b="1" dirty="0" smtClean="0"/>
              <a:t>function</a:t>
            </a:r>
            <a:r>
              <a:rPr lang="en-US" dirty="0" smtClean="0"/>
              <a:t> keyword</a:t>
            </a:r>
          </a:p>
          <a:p>
            <a:r>
              <a:rPr lang="en-US" dirty="0" smtClean="0"/>
              <a:t>Can take values or references called </a:t>
            </a:r>
            <a:r>
              <a:rPr lang="en-US" b="1" dirty="0" smtClean="0"/>
              <a:t>arguments</a:t>
            </a:r>
            <a:endParaRPr lang="en-US" dirty="0" smtClean="0"/>
          </a:p>
          <a:p>
            <a:endParaRPr lang="en-US" dirty="0" smtClean="0"/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Functions</a:t>
            </a:r>
            <a:r>
              <a:rPr lang="fr-FR" dirty="0"/>
              <a:t> &amp; </a:t>
            </a:r>
            <a:r>
              <a:rPr lang="fr-FR" dirty="0" smtClean="0"/>
              <a:t>Scope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3433564"/>
            <a:ext cx="8785225" cy="1224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lvl="0" indent="-342900" eaLnBrk="1" hangingPunct="1">
              <a:spcBef>
                <a:spcPts val="600"/>
              </a:spcBef>
            </a:pPr>
            <a:r>
              <a:rPr lang="fr-FR" b="1" dirty="0" err="1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function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myFunction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(myParam1, myParam2) {</a:t>
            </a:r>
          </a:p>
          <a:p>
            <a:pPr marL="342900" lvl="0" indent="-342900" eaLnBrk="1" hangingPunct="1">
              <a:spcBef>
                <a:spcPts val="600"/>
              </a:spcBef>
            </a:pP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//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Some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code to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execute</a:t>
            </a:r>
            <a:endParaRPr lang="fr-FR" b="1" dirty="0" smtClean="0">
              <a:solidFill>
                <a:srgbClr val="479B8F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marL="342900" lvl="0" indent="-342900" eaLnBrk="1" hangingPunct="1">
              <a:spcBef>
                <a:spcPts val="600"/>
              </a:spcBef>
            </a:pP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}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Called with its </a:t>
            </a:r>
            <a:r>
              <a:rPr lang="en-US" dirty="0"/>
              <a:t>name followed by </a:t>
            </a:r>
            <a:r>
              <a:rPr lang="en-US" dirty="0" smtClean="0"/>
              <a:t>brackets:</a:t>
            </a:r>
          </a:p>
          <a:p>
            <a:pPr algn="ctr">
              <a:buNone/>
            </a:pPr>
            <a:r>
              <a:rPr lang="en-US" b="1" dirty="0" err="1"/>
              <a:t>functionName</a:t>
            </a:r>
            <a:r>
              <a:rPr lang="en-US" b="1" dirty="0" smtClean="0"/>
              <a:t>(</a:t>
            </a:r>
            <a:r>
              <a:rPr lang="en-US" dirty="0" smtClean="0"/>
              <a:t>);</a:t>
            </a:r>
            <a:endParaRPr lang="en-US" b="1" dirty="0" smtClean="0"/>
          </a:p>
          <a:p>
            <a:pPr algn="ctr">
              <a:buNone/>
            </a:pPr>
            <a:r>
              <a:rPr lang="en-US" b="1" dirty="0" err="1" smtClean="0"/>
              <a:t>functionName</a:t>
            </a:r>
            <a:r>
              <a:rPr lang="en-US" b="1" dirty="0" smtClean="0"/>
              <a:t>(arguments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smtClean="0"/>
              <a:t>Can send back a value with </a:t>
            </a:r>
            <a:r>
              <a:rPr lang="en-US" b="1" dirty="0" smtClean="0"/>
              <a:t>return</a:t>
            </a:r>
            <a:r>
              <a:rPr lang="en-US" dirty="0" smtClean="0"/>
              <a:t> keyword</a:t>
            </a:r>
          </a:p>
          <a:p>
            <a:r>
              <a:rPr lang="en-US" dirty="0" smtClean="0"/>
              <a:t>Returned value can be use by the caller</a:t>
            </a:r>
          </a:p>
          <a:p>
            <a:pPr marL="0" indent="0" algn="ctr">
              <a:buNone/>
            </a:pP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Functions</a:t>
            </a:r>
            <a:r>
              <a:rPr lang="fr-FR" dirty="0"/>
              <a:t> &amp; Scope</a:t>
            </a:r>
          </a:p>
        </p:txBody>
      </p:sp>
      <p:pic>
        <p:nvPicPr>
          <p:cNvPr id="5" name="Imag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213"/>
            <a:ext cx="827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Functions</a:t>
            </a:r>
            <a:r>
              <a:rPr lang="fr-FR" dirty="0"/>
              <a:t> &amp; Scope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1921396"/>
            <a:ext cx="8785225" cy="3024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 err="1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function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howOld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year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){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</a:t>
            </a: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var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currentYear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= </a:t>
            </a:r>
            <a:r>
              <a:rPr lang="fr-FR" b="1" dirty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new</a:t>
            </a:r>
            <a:r>
              <a:rPr lang="fr-FR" b="1" dirty="0" smtClean="0">
                <a:solidFill>
                  <a:schemeClr val="tx2">
                    <a:lumMod val="7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fr-FR" b="1" dirty="0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Date().</a:t>
            </a:r>
            <a:r>
              <a:rPr lang="fr-FR" b="1" dirty="0" err="1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getFullYear</a:t>
            </a:r>
            <a:r>
              <a:rPr lang="fr-FR" b="1" dirty="0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()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;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</a:t>
            </a: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return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currentYear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-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year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;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}</a:t>
            </a:r>
          </a:p>
          <a:p>
            <a:pPr marL="342900" lvl="0" indent="-342900" eaLnBrk="1" hangingPunct="1">
              <a:buClr>
                <a:srgbClr val="262626"/>
              </a:buClr>
            </a:pPr>
            <a:endParaRPr lang="fr-FR" b="1" dirty="0" smtClean="0">
              <a:solidFill>
                <a:srgbClr val="262626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//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someValue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will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contain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22 (if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current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year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is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2012)</a:t>
            </a: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var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someValue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=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howOld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1990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); </a:t>
            </a:r>
          </a:p>
          <a:p>
            <a:pPr marL="342900" lvl="0" indent="-342900" eaLnBrk="1" hangingPunct="1">
              <a:buClr>
                <a:srgbClr val="262626"/>
              </a:buClr>
            </a:pPr>
            <a:endParaRPr lang="fr-FR" b="1" dirty="0" smtClean="0">
              <a:solidFill>
                <a:srgbClr val="479B8F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// Will display Bryan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is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42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years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old</a:t>
            </a:r>
            <a:r>
              <a:rPr lang="fr-FR" b="1" dirty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(if </a:t>
            </a:r>
            <a:r>
              <a:rPr lang="fr-FR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2012</a:t>
            </a:r>
            <a:r>
              <a:rPr lang="fr-FR" b="1" dirty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)</a:t>
            </a:r>
            <a:endParaRPr lang="fr-FR" b="1" dirty="0" smtClean="0">
              <a:solidFill>
                <a:srgbClr val="479B8F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marL="342900" lvl="0" indent="-342900" eaLnBrk="1" hangingPunct="1">
              <a:buClr>
                <a:srgbClr val="262626"/>
              </a:buClr>
            </a:pP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console.log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Bryan 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is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+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howOld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1970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) + 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years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old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);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Variable scope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Local: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Reachable only in the function where it's defined</a:t>
            </a:r>
          </a:p>
          <a:p>
            <a:r>
              <a:rPr lang="en-US" dirty="0" smtClean="0"/>
              <a:t>Global: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Reachable in the whole document</a:t>
            </a:r>
          </a:p>
          <a:p>
            <a:r>
              <a:rPr lang="en-US" dirty="0" smtClean="0"/>
              <a:t>function = scope</a:t>
            </a:r>
          </a:p>
          <a:p>
            <a:pPr lvl="1"/>
            <a:r>
              <a:rPr lang="en-US" dirty="0" smtClean="0"/>
              <a:t>Explicit declaration inside function = local variable</a:t>
            </a:r>
          </a:p>
          <a:p>
            <a:pPr lvl="1"/>
            <a:r>
              <a:rPr lang="en-US" dirty="0" smtClean="0"/>
              <a:t>Implicit declaration = global variable</a:t>
            </a: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Functions</a:t>
            </a:r>
            <a:r>
              <a:rPr lang="fr-FR" dirty="0"/>
              <a:t> &amp; Scope</a:t>
            </a:r>
          </a:p>
        </p:txBody>
      </p:sp>
      <p:pic>
        <p:nvPicPr>
          <p:cNvPr id="5" name="Imag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213"/>
            <a:ext cx="827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Variable scope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declared with </a:t>
            </a:r>
            <a:r>
              <a:rPr lang="en-US" b="1" dirty="0" err="1" smtClean="0"/>
              <a:t>var</a:t>
            </a:r>
            <a:r>
              <a:rPr lang="en-US" dirty="0" smtClean="0"/>
              <a:t> keyword inside a function are local variables of the function</a:t>
            </a:r>
          </a:p>
          <a:p>
            <a:r>
              <a:rPr lang="en-US" b="1" dirty="0" smtClean="0"/>
              <a:t>Otherwise</a:t>
            </a:r>
            <a:r>
              <a:rPr lang="en-US" dirty="0" smtClean="0"/>
              <a:t>, without </a:t>
            </a:r>
            <a:r>
              <a:rPr lang="en-US" b="1" dirty="0" err="1" smtClean="0"/>
              <a:t>var</a:t>
            </a:r>
            <a:r>
              <a:rPr lang="en-US" dirty="0" smtClean="0"/>
              <a:t> keyword, they are considered as global variables</a:t>
            </a:r>
          </a:p>
          <a:p>
            <a:endParaRPr lang="fr-FR" dirty="0" smtClean="0"/>
          </a:p>
          <a:p>
            <a:r>
              <a:rPr lang="en-US" dirty="0" smtClean="0"/>
              <a:t>Declared variable outside function </a:t>
            </a:r>
            <a:r>
              <a:rPr lang="en-US" dirty="0" smtClean="0">
                <a:sym typeface="Wingdings" pitchFamily="-106" charset="2"/>
              </a:rPr>
              <a:t>are also global variables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Functions</a:t>
            </a:r>
            <a:r>
              <a:rPr lang="fr-FR" dirty="0"/>
              <a:t> &amp; Scope</a:t>
            </a:r>
          </a:p>
        </p:txBody>
      </p:sp>
      <p:pic>
        <p:nvPicPr>
          <p:cNvPr id="5" name="Imag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213"/>
            <a:ext cx="827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179512" y="265212"/>
            <a:ext cx="8785225" cy="48245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       </a:t>
            </a: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var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myVar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= 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I 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am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 global\n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0000"/>
                </a:solidFill>
                <a:latin typeface="Courier New" pitchFamily="-106" charset="0"/>
                <a:cs typeface="Courier New" pitchFamily="-106" charset="0"/>
              </a:rPr>
              <a:t>;</a:t>
            </a:r>
          </a:p>
          <a:p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   </a:t>
            </a:r>
          </a:p>
          <a:p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       </a:t>
            </a:r>
            <a:r>
              <a:rPr lang="fr-FR" b="1" dirty="0" err="1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function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writeGlobal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(){</a:t>
            </a:r>
          </a:p>
          <a:p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          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console.log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(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myVar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);</a:t>
            </a:r>
          </a:p>
          <a:p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       }</a:t>
            </a:r>
          </a:p>
          <a:p>
            <a:endParaRPr lang="fr-FR" b="1" dirty="0" smtClean="0">
              <a:solidFill>
                <a:srgbClr val="262626"/>
              </a:solidFill>
              <a:latin typeface="Courier New" pitchFamily="-106" charset="0"/>
              <a:cs typeface="Courier New" pitchFamily="-106" charset="0"/>
            </a:endParaRPr>
          </a:p>
          <a:p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       </a:t>
            </a:r>
            <a:r>
              <a:rPr lang="fr-FR" b="1" dirty="0" err="1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function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setGlobal_writeLocal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(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newValue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){</a:t>
            </a:r>
          </a:p>
          <a:p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          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myVar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=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newValue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;</a:t>
            </a:r>
          </a:p>
          <a:p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            var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myVar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= 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I 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am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 local\n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;</a:t>
            </a:r>
          </a:p>
          <a:p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          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console.log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(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myVar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);</a:t>
            </a:r>
          </a:p>
          <a:p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       }</a:t>
            </a:r>
          </a:p>
          <a:p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   </a:t>
            </a:r>
            <a:endParaRPr lang="fr-FR" b="1" dirty="0" smtClean="0">
              <a:solidFill>
                <a:srgbClr val="479B8F"/>
              </a:solidFill>
              <a:latin typeface="Courier New" pitchFamily="-106" charset="0"/>
              <a:cs typeface="Courier New" pitchFamily="-106" charset="0"/>
            </a:endParaRPr>
          </a:p>
          <a:p>
            <a:pPr marL="342900" indent="-342900"/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      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writeGlobal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(); </a:t>
            </a:r>
            <a:endParaRPr lang="fr-FR" b="1" dirty="0">
              <a:solidFill>
                <a:srgbClr val="262626"/>
              </a:solidFill>
              <a:latin typeface="Courier New" pitchFamily="-106" charset="0"/>
              <a:cs typeface="Courier New" pitchFamily="-106" charset="0"/>
            </a:endParaRPr>
          </a:p>
          <a:p>
            <a:pPr marL="342900" indent="-342900"/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      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setGlobal_writeLocal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(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I 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am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still</a:t>
            </a:r>
            <a:r>
              <a:rPr lang="fr-FR" b="1" dirty="0" smtClean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 global\n</a:t>
            </a:r>
            <a:r>
              <a:rPr lang="fr-FR" b="1" dirty="0" smtClean="0">
                <a:solidFill>
                  <a:srgbClr val="808080"/>
                </a:solidFill>
                <a:latin typeface="Courier New" pitchFamily="-106" charset="0"/>
                <a:cs typeface="Courier New" pitchFamily="-106" charset="0"/>
              </a:rPr>
              <a:t>"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);</a:t>
            </a:r>
            <a:endParaRPr lang="fr-FR" b="1" dirty="0" smtClean="0">
              <a:solidFill>
                <a:srgbClr val="479B8F"/>
              </a:solidFill>
              <a:latin typeface="Courier New" pitchFamily="-106" charset="0"/>
              <a:cs typeface="Courier New" pitchFamily="-106" charset="0"/>
            </a:endParaRPr>
          </a:p>
          <a:p>
            <a:pPr marL="342900" indent="-342900"/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       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writeGlobal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();</a:t>
            </a:r>
          </a:p>
          <a:p>
            <a:pPr marL="342900" indent="-342900"/>
            <a:endParaRPr lang="fr-FR" b="1" dirty="0" smtClean="0">
              <a:solidFill>
                <a:srgbClr val="262626"/>
              </a:solidFill>
              <a:latin typeface="Courier New" pitchFamily="-106" charset="0"/>
              <a:cs typeface="Courier New" pitchFamily="-106" charset="0"/>
            </a:endParaRPr>
          </a:p>
          <a:p>
            <a:pPr marL="342900" indent="-342900"/>
            <a:r>
              <a:rPr lang="fr-FR" b="1" dirty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cs typeface="Courier New" pitchFamily="-106" charset="0"/>
              </a:rPr>
              <a:t>       </a:t>
            </a:r>
            <a:r>
              <a:rPr lang="fr-FR" b="1" dirty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// </a:t>
            </a:r>
            <a:r>
              <a:rPr lang="fr-FR" b="1" dirty="0" err="1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What</a:t>
            </a:r>
            <a:r>
              <a:rPr lang="fr-FR" b="1" dirty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display the console ?</a:t>
            </a:r>
          </a:p>
        </p:txBody>
      </p:sp>
      <p:cxnSp>
        <p:nvCxnSpPr>
          <p:cNvPr id="9" name="Connecteur droit 8"/>
          <p:cNvCxnSpPr/>
          <p:nvPr/>
        </p:nvCxnSpPr>
        <p:spPr>
          <a:xfrm>
            <a:off x="1043608" y="265212"/>
            <a:ext cx="0" cy="48245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 rot="16200000">
            <a:off x="-1621558" y="2353444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latin typeface="+mj-lt"/>
              </a:rPr>
              <a:t>Quizz</a:t>
            </a:r>
            <a:endParaRPr lang="fr-FR" sz="3600" b="1" dirty="0">
              <a:latin typeface="+mj-l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Variable scope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careful: </a:t>
            </a:r>
          </a:p>
          <a:p>
            <a:pPr lvl="1"/>
            <a:r>
              <a:rPr lang="en-US" dirty="0" smtClean="0"/>
              <a:t>Variable declarations with </a:t>
            </a:r>
            <a:r>
              <a:rPr lang="en-US" b="1" dirty="0" err="1" smtClean="0"/>
              <a:t>var</a:t>
            </a:r>
            <a:r>
              <a:rPr lang="en-US" b="1" dirty="0" smtClean="0"/>
              <a:t> </a:t>
            </a:r>
            <a:r>
              <a:rPr lang="en-US" dirty="0" smtClean="0"/>
              <a:t>are always interpreted before the function execution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Functions</a:t>
            </a:r>
            <a:r>
              <a:rPr lang="fr-FR" dirty="0"/>
              <a:t> &amp; Scope</a:t>
            </a:r>
          </a:p>
        </p:txBody>
      </p:sp>
      <p:pic>
        <p:nvPicPr>
          <p:cNvPr id="6" name="Picture 5" descr="Screen Shot 2012-07-17 at 8.32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217540"/>
            <a:ext cx="4822506" cy="17564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Image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9213"/>
            <a:ext cx="827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8258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Expressions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supports also function expressions</a:t>
            </a:r>
          </a:p>
          <a:p>
            <a:pPr lvl="1"/>
            <a:r>
              <a:rPr lang="en-US" dirty="0" smtClean="0"/>
              <a:t>Functions with or without name (anonymous)</a:t>
            </a:r>
          </a:p>
          <a:p>
            <a:pPr lvl="1"/>
            <a:r>
              <a:rPr lang="en-US" dirty="0" smtClean="0"/>
              <a:t>Can be used to contain functionality for short-term use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Functions</a:t>
            </a:r>
            <a:r>
              <a:rPr lang="fr-FR" dirty="0"/>
              <a:t> &amp; Scope</a:t>
            </a:r>
          </a:p>
        </p:txBody>
      </p:sp>
      <p:sp>
        <p:nvSpPr>
          <p:cNvPr id="7" name="Rectangle à coins arrondis 4"/>
          <p:cNvSpPr/>
          <p:nvPr/>
        </p:nvSpPr>
        <p:spPr>
          <a:xfrm>
            <a:off x="179388" y="3289548"/>
            <a:ext cx="8785225" cy="1800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lvl="0" indent="-342900" eaLnBrk="1" hangingPunct="1">
              <a:spcBef>
                <a:spcPts val="600"/>
              </a:spcBef>
            </a:pP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var </a:t>
            </a:r>
            <a:r>
              <a:rPr lang="fr-FR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values = [2, 6, 3];</a:t>
            </a:r>
          </a:p>
          <a:p>
            <a:pPr marL="342900" lvl="0" indent="-342900" eaLnBrk="1" hangingPunct="1">
              <a:spcBef>
                <a:spcPts val="600"/>
              </a:spcBef>
            </a:pP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var </a:t>
            </a:r>
            <a:r>
              <a:rPr lang="fr-FR" b="1" dirty="0" err="1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displaySquare</a:t>
            </a:r>
            <a:r>
              <a:rPr lang="fr-FR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=</a:t>
            </a:r>
            <a:r>
              <a:rPr lang="fr-FR" b="1" dirty="0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fr-FR" b="1" dirty="0" err="1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function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(x) {</a:t>
            </a:r>
          </a:p>
          <a:p>
            <a:pPr marL="342900" indent="-342900" eaLnBrk="1" hangingPunct="1">
              <a:spcBef>
                <a:spcPts val="600"/>
              </a:spcBef>
            </a:pPr>
            <a:r>
              <a:rPr lang="fr-FR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</a:t>
            </a:r>
            <a:r>
              <a:rPr lang="fr-FR" b="1" dirty="0" err="1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console.log</a:t>
            </a:r>
            <a:r>
              <a:rPr lang="fr-FR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x * x);</a:t>
            </a:r>
          </a:p>
          <a:p>
            <a:pPr marL="342900" indent="-342900" eaLnBrk="1" hangingPunct="1">
              <a:spcBef>
                <a:spcPts val="600"/>
              </a:spcBef>
            </a:pP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}</a:t>
            </a:r>
          </a:p>
          <a:p>
            <a:pPr marL="342900" lvl="0" indent="-342900" eaLnBrk="1" hangingPunct="1">
              <a:spcBef>
                <a:spcPts val="600"/>
              </a:spcBef>
            </a:pP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values.forEach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</a:t>
            </a:r>
            <a:r>
              <a:rPr lang="fr-FR" b="1" dirty="0" err="1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displaySquare</a:t>
            </a:r>
            <a:r>
              <a:rPr lang="fr-FR" b="1" dirty="0" smtClean="0">
                <a:solidFill>
                  <a:srgbClr val="262626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);</a:t>
            </a:r>
          </a:p>
        </p:txBody>
      </p:sp>
      <p:pic>
        <p:nvPicPr>
          <p:cNvPr id="5" name="Picture 4" descr="Screen Shot 2012-07-19 at 3.50.1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1"/>
          <a:stretch/>
        </p:blipFill>
        <p:spPr>
          <a:xfrm>
            <a:off x="5768280" y="3755956"/>
            <a:ext cx="3124200" cy="1481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54887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is also a functional language !</a:t>
            </a:r>
          </a:p>
          <a:p>
            <a:endParaRPr lang="en-US" dirty="0"/>
          </a:p>
          <a:p>
            <a:r>
              <a:rPr lang="en-US" dirty="0"/>
              <a:t>First-class functions:</a:t>
            </a:r>
          </a:p>
          <a:p>
            <a:pPr lvl="1"/>
            <a:r>
              <a:rPr lang="en-US" dirty="0"/>
              <a:t>Can be assigned to variables or stored in data structures</a:t>
            </a:r>
          </a:p>
          <a:p>
            <a:pPr lvl="1"/>
            <a:r>
              <a:rPr lang="en-US" dirty="0"/>
              <a:t>Can be passed as arguments to other functions</a:t>
            </a:r>
          </a:p>
          <a:p>
            <a:pPr lvl="1"/>
            <a:r>
              <a:rPr lang="en-US" dirty="0"/>
              <a:t>Can be returned as the values from other functions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Functions</a:t>
            </a:r>
            <a:r>
              <a:rPr lang="fr-FR" dirty="0"/>
              <a:t> &amp; Scope</a:t>
            </a:r>
          </a:p>
        </p:txBody>
      </p:sp>
      <p:pic>
        <p:nvPicPr>
          <p:cNvPr id="8" name="Imag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71261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Fn</a:t>
            </a:r>
            <a:r>
              <a:rPr lang="en-US" dirty="0" smtClean="0"/>
              <a:t> expression VS </a:t>
            </a:r>
            <a:r>
              <a:rPr lang="en-US" dirty="0" err="1" smtClean="0"/>
              <a:t>Fn</a:t>
            </a:r>
            <a:r>
              <a:rPr lang="en-US" dirty="0" smtClean="0"/>
              <a:t> declaration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Function </a:t>
            </a:r>
            <a:r>
              <a:rPr lang="en-US" dirty="0" smtClean="0"/>
              <a:t>declarations are evaluated before any instructions in the same context</a:t>
            </a:r>
          </a:p>
          <a:p>
            <a:endParaRPr lang="en-US" dirty="0"/>
          </a:p>
          <a:p>
            <a:r>
              <a:rPr lang="en-US" dirty="0" smtClean="0"/>
              <a:t>Function </a:t>
            </a:r>
            <a:r>
              <a:rPr lang="en-US" dirty="0" smtClean="0"/>
              <a:t>expressions are evaluated after all the instructions preceding it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Functions</a:t>
            </a:r>
            <a:r>
              <a:rPr lang="fr-FR" dirty="0"/>
              <a:t> &amp; Scope</a:t>
            </a:r>
          </a:p>
        </p:txBody>
      </p:sp>
      <p:pic>
        <p:nvPicPr>
          <p:cNvPr id="8" name="Imag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5674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first, server side language called </a:t>
            </a:r>
            <a:r>
              <a:rPr lang="en-US" b="1" dirty="0" err="1" smtClean="0"/>
              <a:t>LiveScript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Then, client side version called </a:t>
            </a:r>
            <a:r>
              <a:rPr lang="en-US" b="1" dirty="0" smtClean="0"/>
              <a:t>JavaScript</a:t>
            </a:r>
            <a:endParaRPr lang="en-US" dirty="0" smtClean="0"/>
          </a:p>
          <a:p>
            <a:pPr lvl="1"/>
            <a:r>
              <a:rPr lang="en-US" dirty="0" smtClean="0"/>
              <a:t>Partnership between Sun Microsystems and Netscape about the name</a:t>
            </a:r>
          </a:p>
          <a:p>
            <a:pPr lvl="1"/>
            <a:r>
              <a:rPr lang="en-US" dirty="0" smtClean="0"/>
              <a:t>"JavaScript” was a trademark of </a:t>
            </a:r>
            <a:r>
              <a:rPr lang="en-US" b="1" dirty="0" smtClean="0"/>
              <a:t>Sun Microsystems </a:t>
            </a:r>
            <a:r>
              <a:rPr lang="en-US" dirty="0" smtClean="0"/>
              <a:t>and now </a:t>
            </a:r>
            <a:r>
              <a:rPr lang="en-US" b="1" dirty="0" smtClean="0"/>
              <a:t>Oracle Corporation</a:t>
            </a:r>
            <a:endParaRPr lang="en-US" dirty="0" smtClean="0"/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Presentation</a:t>
            </a:r>
            <a:endParaRPr kumimoji="0" lang="fr-FR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lvl="0" indent="-342900" defTabSz="457200">
              <a:spcBef>
                <a:spcPct val="20000"/>
              </a:spcBef>
              <a:defRPr/>
            </a:pPr>
            <a:r>
              <a:rPr lang="fr-FR" dirty="0" smtClean="0">
                <a:solidFill>
                  <a:prstClr val="black"/>
                </a:solidFill>
                <a:latin typeface="Calibri"/>
                <a:cs typeface="ＭＳ Ｐゴシック" charset="0"/>
              </a:rPr>
              <a:t>Introduction</a:t>
            </a:r>
          </a:p>
        </p:txBody>
      </p:sp>
      <p:pic>
        <p:nvPicPr>
          <p:cNvPr id="7" name="Image 6" descr="test_icon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129308"/>
            <a:ext cx="4241200" cy="383202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" name="Image 3" descr="icon_chron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500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Events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Discover</a:t>
            </a:r>
            <a:r>
              <a:rPr lang="fr-FR" dirty="0" smtClean="0"/>
              <a:t> JavaScript </a:t>
            </a:r>
            <a:r>
              <a:rPr lang="fr-FR" dirty="0" err="1" smtClean="0"/>
              <a:t>language</a:t>
            </a:r>
            <a:endParaRPr lang="fr-FR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2281436"/>
            <a:ext cx="2881461" cy="20709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49226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</a:t>
            </a:r>
            <a:r>
              <a:rPr lang="en-US" dirty="0" smtClean="0"/>
              <a:t>occurs:</a:t>
            </a:r>
          </a:p>
          <a:p>
            <a:pPr lvl="1"/>
            <a:r>
              <a:rPr lang="en-US" dirty="0" smtClean="0"/>
              <a:t>User interaction</a:t>
            </a:r>
          </a:p>
          <a:p>
            <a:pPr lvl="1"/>
            <a:r>
              <a:rPr lang="en-US" dirty="0" smtClean="0"/>
              <a:t>Action in the execution context</a:t>
            </a:r>
          </a:p>
          <a:p>
            <a:endParaRPr lang="en-US" dirty="0" smtClean="0"/>
          </a:p>
          <a:p>
            <a:r>
              <a:rPr lang="en-US" dirty="0" smtClean="0"/>
              <a:t>Properties </a:t>
            </a:r>
            <a:r>
              <a:rPr lang="en-US" dirty="0" smtClean="0"/>
              <a:t>of objects that depends on them</a:t>
            </a:r>
          </a:p>
          <a:p>
            <a:endParaRPr lang="en-US" dirty="0" smtClean="0"/>
          </a:p>
          <a:p>
            <a:r>
              <a:rPr lang="en-US" dirty="0" smtClean="0"/>
              <a:t>May </a:t>
            </a:r>
            <a:r>
              <a:rPr lang="en-US" dirty="0" smtClean="0"/>
              <a:t>call functions</a:t>
            </a: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Events</a:t>
            </a:r>
          </a:p>
        </p:txBody>
      </p:sp>
      <p:pic>
        <p:nvPicPr>
          <p:cNvPr id="5" name="Imag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213"/>
            <a:ext cx="827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Standard Event </a:t>
            </a:r>
            <a:r>
              <a:rPr lang="fr-FR" dirty="0" err="1" smtClean="0"/>
              <a:t>Attributes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1" charset="-128"/>
              </a:rPr>
              <a:t>Start a treatment according to the actions of the user (click, mouse move, etc.)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1" charset="-128"/>
              </a:rPr>
              <a:t>Managed by the event </a:t>
            </a:r>
            <a:r>
              <a:rPr lang="en-US" dirty="0" smtClean="0">
                <a:ea typeface="ＭＳ Ｐゴシック" pitchFamily="1" charset="-128"/>
              </a:rPr>
              <a:t>Handler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Events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527431" y="2727855"/>
            <a:ext cx="8005009" cy="2445418"/>
            <a:chOff x="1154114" y="2727855"/>
            <a:chExt cx="8005009" cy="2445418"/>
          </a:xfrm>
        </p:grpSpPr>
        <p:sp>
          <p:nvSpPr>
            <p:cNvPr id="42" name="Rectangle 47"/>
            <p:cNvSpPr>
              <a:spLocks noChangeArrowheads="1"/>
            </p:cNvSpPr>
            <p:nvPr/>
          </p:nvSpPr>
          <p:spPr bwMode="auto">
            <a:xfrm>
              <a:off x="1193801" y="3774282"/>
              <a:ext cx="7965322" cy="339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7" rIns="92075" bIns="46037">
              <a:spAutoFit/>
            </a:bodyPr>
            <a:lstStyle/>
            <a:p>
              <a:pPr algn="l"/>
              <a:r>
                <a:rPr lang="en-US" sz="1600" b="1" dirty="0">
                  <a:solidFill>
                    <a:srgbClr val="C95F5F"/>
                  </a:solidFill>
                </a:rPr>
                <a:t>&lt;input </a:t>
              </a:r>
              <a:r>
                <a:rPr lang="en-US" sz="1600" b="1" dirty="0" smtClean="0">
                  <a:solidFill>
                    <a:srgbClr val="336699"/>
                  </a:solidFill>
                </a:rPr>
                <a:t>type="button" value="push me"</a:t>
              </a:r>
              <a:r>
                <a:rPr lang="en-US" sz="1600" dirty="0" smtClean="0"/>
                <a:t> </a:t>
              </a:r>
              <a:r>
                <a:rPr lang="en-US" sz="1600" b="1" dirty="0" err="1" smtClean="0">
                  <a:solidFill>
                    <a:srgbClr val="3A9275"/>
                  </a:solidFill>
                </a:rPr>
                <a:t>onclick</a:t>
              </a:r>
              <a:r>
                <a:rPr lang="en-US" sz="1600" b="1" dirty="0" smtClean="0">
                  <a:solidFill>
                    <a:srgbClr val="3A9275"/>
                  </a:solidFill>
                </a:rPr>
                <a:t>=</a:t>
              </a:r>
              <a:r>
                <a:rPr lang="en-US" sz="1600" b="1" dirty="0" smtClean="0">
                  <a:solidFill>
                    <a:srgbClr val="DE9400"/>
                  </a:solidFill>
                </a:rPr>
                <a:t>"alert('you </a:t>
              </a:r>
              <a:r>
                <a:rPr lang="en-US" sz="1600" b="1" dirty="0">
                  <a:solidFill>
                    <a:srgbClr val="DE9400"/>
                  </a:solidFill>
                </a:rPr>
                <a:t>click the </a:t>
              </a:r>
              <a:r>
                <a:rPr lang="en-US" sz="1600" b="1" dirty="0" smtClean="0">
                  <a:solidFill>
                    <a:srgbClr val="DE9400"/>
                  </a:solidFill>
                </a:rPr>
                <a:t>button');"</a:t>
              </a:r>
              <a:r>
                <a:rPr lang="en-US" sz="1600" b="1" dirty="0" smtClean="0">
                  <a:solidFill>
                    <a:srgbClr val="C95F5F"/>
                  </a:solidFill>
                </a:rPr>
                <a:t>/&gt;</a:t>
              </a:r>
              <a:endParaRPr lang="en-US" sz="1600" b="1" dirty="0">
                <a:solidFill>
                  <a:srgbClr val="C95F5F"/>
                </a:solidFill>
              </a:endParaRPr>
            </a:p>
          </p:txBody>
        </p:sp>
        <p:sp>
          <p:nvSpPr>
            <p:cNvPr id="43" name="Line 48"/>
            <p:cNvSpPr>
              <a:spLocks noChangeShapeType="1"/>
            </p:cNvSpPr>
            <p:nvPr/>
          </p:nvSpPr>
          <p:spPr bwMode="auto">
            <a:xfrm flipV="1">
              <a:off x="1325564" y="3750469"/>
              <a:ext cx="560387" cy="0"/>
            </a:xfrm>
            <a:prstGeom prst="line">
              <a:avLst/>
            </a:prstGeom>
            <a:noFill/>
            <a:ln w="76200">
              <a:solidFill>
                <a:srgbClr val="80808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4" name="Line 49"/>
            <p:cNvSpPr>
              <a:spLocks noChangeShapeType="1"/>
            </p:cNvSpPr>
            <p:nvPr/>
          </p:nvSpPr>
          <p:spPr bwMode="auto">
            <a:xfrm flipV="1">
              <a:off x="1670050" y="3464720"/>
              <a:ext cx="0" cy="276489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Rectangle 50"/>
            <p:cNvSpPr>
              <a:spLocks noChangeArrowheads="1"/>
            </p:cNvSpPr>
            <p:nvPr/>
          </p:nvSpPr>
          <p:spPr bwMode="auto">
            <a:xfrm>
              <a:off x="1154114" y="3085042"/>
              <a:ext cx="865622" cy="3699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7" rIns="92075" bIns="46037">
              <a:spAutoFit/>
            </a:bodyPr>
            <a:lstStyle/>
            <a:p>
              <a:r>
                <a:rPr lang="en-US" b="1">
                  <a:solidFill>
                    <a:srgbClr val="C95F5F"/>
                  </a:solidFill>
                </a:rPr>
                <a:t>object</a:t>
              </a:r>
            </a:p>
          </p:txBody>
        </p:sp>
        <p:sp>
          <p:nvSpPr>
            <p:cNvPr id="46" name="Line 51"/>
            <p:cNvSpPr>
              <a:spLocks noChangeShapeType="1"/>
            </p:cNvSpPr>
            <p:nvPr/>
          </p:nvSpPr>
          <p:spPr bwMode="auto">
            <a:xfrm>
              <a:off x="1958976" y="4110303"/>
              <a:ext cx="3095625" cy="0"/>
            </a:xfrm>
            <a:prstGeom prst="line">
              <a:avLst/>
            </a:prstGeom>
            <a:noFill/>
            <a:ln w="76200">
              <a:solidFill>
                <a:srgbClr val="80808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7" name="Line 52"/>
            <p:cNvSpPr>
              <a:spLocks noChangeShapeType="1"/>
            </p:cNvSpPr>
            <p:nvPr/>
          </p:nvSpPr>
          <p:spPr bwMode="auto">
            <a:xfrm flipV="1">
              <a:off x="3249613" y="4110303"/>
              <a:ext cx="0" cy="264583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8" name="Rectangle 53"/>
            <p:cNvSpPr>
              <a:spLocks noChangeArrowheads="1"/>
            </p:cNvSpPr>
            <p:nvPr/>
          </p:nvSpPr>
          <p:spPr bwMode="auto">
            <a:xfrm>
              <a:off x="2328864" y="4290219"/>
              <a:ext cx="17938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7" rIns="92075" bIns="46037">
              <a:spAutoFit/>
            </a:bodyPr>
            <a:lstStyle/>
            <a:p>
              <a:r>
                <a:rPr lang="en-US" b="1">
                  <a:solidFill>
                    <a:srgbClr val="336699"/>
                  </a:solidFill>
                </a:rPr>
                <a:t>Arguments</a:t>
              </a:r>
            </a:p>
          </p:txBody>
        </p:sp>
        <p:sp>
          <p:nvSpPr>
            <p:cNvPr id="49" name="Line 54"/>
            <p:cNvSpPr>
              <a:spLocks noChangeShapeType="1"/>
            </p:cNvSpPr>
            <p:nvPr/>
          </p:nvSpPr>
          <p:spPr bwMode="auto">
            <a:xfrm>
              <a:off x="5127625" y="3750469"/>
              <a:ext cx="719138" cy="0"/>
            </a:xfrm>
            <a:prstGeom prst="line">
              <a:avLst/>
            </a:prstGeom>
            <a:noFill/>
            <a:ln w="76200">
              <a:solidFill>
                <a:srgbClr val="80808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0" name="Line 55"/>
            <p:cNvSpPr>
              <a:spLocks noChangeShapeType="1"/>
            </p:cNvSpPr>
            <p:nvPr/>
          </p:nvSpPr>
          <p:spPr bwMode="auto">
            <a:xfrm flipV="1">
              <a:off x="5559425" y="3459428"/>
              <a:ext cx="0" cy="276489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1" name="Rectangle 56"/>
            <p:cNvSpPr>
              <a:spLocks noChangeArrowheads="1"/>
            </p:cNvSpPr>
            <p:nvPr/>
          </p:nvSpPr>
          <p:spPr bwMode="auto">
            <a:xfrm>
              <a:off x="5003801" y="3075782"/>
              <a:ext cx="788677" cy="3699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7" rIns="92075" bIns="46037">
              <a:spAutoFit/>
            </a:bodyPr>
            <a:lstStyle/>
            <a:p>
              <a:r>
                <a:rPr lang="en-US" b="1">
                  <a:solidFill>
                    <a:srgbClr val="3A9275"/>
                  </a:solidFill>
                </a:rPr>
                <a:t>event</a:t>
              </a:r>
            </a:p>
          </p:txBody>
        </p:sp>
        <p:sp>
          <p:nvSpPr>
            <p:cNvPr id="52" name="Line 57"/>
            <p:cNvSpPr>
              <a:spLocks noChangeShapeType="1"/>
            </p:cNvSpPr>
            <p:nvPr/>
          </p:nvSpPr>
          <p:spPr bwMode="auto">
            <a:xfrm>
              <a:off x="6062664" y="4110303"/>
              <a:ext cx="2592387" cy="0"/>
            </a:xfrm>
            <a:prstGeom prst="line">
              <a:avLst/>
            </a:prstGeom>
            <a:noFill/>
            <a:ln w="76200">
              <a:solidFill>
                <a:srgbClr val="80808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" name="Line 58"/>
            <p:cNvSpPr>
              <a:spLocks noChangeShapeType="1"/>
            </p:cNvSpPr>
            <p:nvPr/>
          </p:nvSpPr>
          <p:spPr bwMode="auto">
            <a:xfrm flipV="1">
              <a:off x="7575550" y="4110303"/>
              <a:ext cx="0" cy="276489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4" name="Rectangle 59"/>
            <p:cNvSpPr>
              <a:spLocks noChangeArrowheads="1"/>
            </p:cNvSpPr>
            <p:nvPr/>
          </p:nvSpPr>
          <p:spPr bwMode="auto">
            <a:xfrm>
              <a:off x="7072314" y="4290219"/>
              <a:ext cx="865622" cy="3699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7" rIns="92075" bIns="46037">
              <a:spAutoFit/>
            </a:bodyPr>
            <a:lstStyle/>
            <a:p>
              <a:r>
                <a:rPr lang="en-US" b="1">
                  <a:solidFill>
                    <a:srgbClr val="DE9400"/>
                  </a:solidFill>
                </a:rPr>
                <a:t>action</a:t>
              </a:r>
            </a:p>
          </p:txBody>
        </p:sp>
        <p:sp>
          <p:nvSpPr>
            <p:cNvPr id="55" name="Text Box 60"/>
            <p:cNvSpPr txBox="1">
              <a:spLocks noChangeArrowheads="1"/>
            </p:cNvSpPr>
            <p:nvPr/>
          </p:nvSpPr>
          <p:spPr bwMode="auto">
            <a:xfrm>
              <a:off x="1187451" y="2738438"/>
              <a:ext cx="2189163" cy="52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</a:rPr>
                <a:t>HTML tag</a:t>
              </a:r>
            </a:p>
            <a:p>
              <a:pPr algn="l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</a:rPr>
                <a:t>that possesses events</a:t>
              </a:r>
            </a:p>
          </p:txBody>
        </p:sp>
        <p:sp>
          <p:nvSpPr>
            <p:cNvPr id="56" name="Text Box 61"/>
            <p:cNvSpPr txBox="1">
              <a:spLocks noChangeArrowheads="1"/>
            </p:cNvSpPr>
            <p:nvPr/>
          </p:nvSpPr>
          <p:spPr bwMode="auto">
            <a:xfrm>
              <a:off x="2339975" y="4650053"/>
              <a:ext cx="2038350" cy="52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</a:rPr>
                <a:t>Available arguments of the object</a:t>
              </a:r>
            </a:p>
          </p:txBody>
        </p:sp>
        <p:sp>
          <p:nvSpPr>
            <p:cNvPr id="57" name="Text Box 62"/>
            <p:cNvSpPr txBox="1">
              <a:spLocks noChangeArrowheads="1"/>
            </p:cNvSpPr>
            <p:nvPr/>
          </p:nvSpPr>
          <p:spPr bwMode="auto">
            <a:xfrm>
              <a:off x="4999038" y="2727855"/>
              <a:ext cx="1878012" cy="52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</a:rPr>
                <a:t>Available event of the object</a:t>
              </a:r>
            </a:p>
          </p:txBody>
        </p:sp>
        <p:sp>
          <p:nvSpPr>
            <p:cNvPr id="58" name="Text Box 63"/>
            <p:cNvSpPr txBox="1">
              <a:spLocks noChangeArrowheads="1"/>
            </p:cNvSpPr>
            <p:nvPr/>
          </p:nvSpPr>
          <p:spPr bwMode="auto">
            <a:xfrm>
              <a:off x="7092951" y="4647407"/>
              <a:ext cx="1878013" cy="52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</a:rPr>
                <a:t>Action associated to the event</a:t>
              </a:r>
            </a:p>
          </p:txBody>
        </p:sp>
      </p:grpSp>
      <p:pic>
        <p:nvPicPr>
          <p:cNvPr id="23" name="Imag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213"/>
            <a:ext cx="827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31194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 Event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Events</a:t>
            </a:r>
          </a:p>
        </p:txBody>
      </p:sp>
      <p:graphicFrame>
        <p:nvGraphicFramePr>
          <p:cNvPr id="5" name="Espace réservé du contenu 4"/>
          <p:cNvGraphicFramePr>
            <a:graphicFrameLocks/>
          </p:cNvGraphicFramePr>
          <p:nvPr/>
        </p:nvGraphicFramePr>
        <p:xfrm>
          <a:off x="467544" y="1993404"/>
          <a:ext cx="8424936" cy="2595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355"/>
                <a:gridCol w="6568581"/>
              </a:tblGrid>
              <a:tr h="370795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Event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Description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onLoad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Page </a:t>
                      </a:r>
                      <a:r>
                        <a:rPr lang="fr-FR" sz="1800" dirty="0" err="1" smtClean="0"/>
                        <a:t>is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completely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loaded</a:t>
                      </a:r>
                      <a:endParaRPr lang="fr-FR" sz="1800" dirty="0" smtClean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onUnload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Browser </a:t>
                      </a:r>
                      <a:r>
                        <a:rPr lang="fr-FR" sz="1800" dirty="0" err="1" smtClean="0"/>
                        <a:t>leaves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current</a:t>
                      </a:r>
                      <a:r>
                        <a:rPr lang="fr-FR" sz="1800" baseline="0" dirty="0" smtClean="0"/>
                        <a:t> page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onClick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User clicks</a:t>
                      </a:r>
                      <a:r>
                        <a:rPr lang="fr-FR" sz="1800" baseline="0" dirty="0" smtClean="0"/>
                        <a:t> on an </a:t>
                      </a:r>
                      <a:r>
                        <a:rPr lang="fr-FR" sz="1800" baseline="0" dirty="0" err="1" smtClean="0"/>
                        <a:t>element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onDblclick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User double clicks on an </a:t>
                      </a:r>
                      <a:r>
                        <a:rPr lang="fr-FR" sz="1800" dirty="0" err="1" smtClean="0"/>
                        <a:t>element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onMouseover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Mouse </a:t>
                      </a:r>
                      <a:r>
                        <a:rPr lang="fr-FR" sz="1800" dirty="0" err="1" smtClean="0"/>
                        <a:t>flies</a:t>
                      </a:r>
                      <a:r>
                        <a:rPr lang="fr-FR" sz="1800" baseline="0" dirty="0" smtClean="0"/>
                        <a:t> over an </a:t>
                      </a:r>
                      <a:r>
                        <a:rPr lang="fr-FR" sz="1800" baseline="0" dirty="0" err="1" smtClean="0"/>
                        <a:t>element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onMouseout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Mouse </a:t>
                      </a:r>
                      <a:r>
                        <a:rPr lang="fr-FR" sz="1800" dirty="0" err="1" smtClean="0"/>
                        <a:t>leaves</a:t>
                      </a:r>
                      <a:r>
                        <a:rPr lang="fr-FR" sz="1800" baseline="0" dirty="0" smtClean="0"/>
                        <a:t> an </a:t>
                      </a:r>
                      <a:r>
                        <a:rPr lang="fr-FR" sz="1800" baseline="0" dirty="0" err="1" smtClean="0"/>
                        <a:t>element</a:t>
                      </a:r>
                      <a:endParaRPr lang="fr-FR" sz="1800" dirty="0"/>
                    </a:p>
                  </a:txBody>
                  <a:tcPr marT="45714" marB="45714"/>
                </a:tc>
              </a:tr>
            </a:tbl>
          </a:graphicData>
        </a:graphic>
      </p:graphicFrame>
      <p:pic>
        <p:nvPicPr>
          <p:cNvPr id="6" name="Imag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213"/>
            <a:ext cx="827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 Event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Events</a:t>
            </a:r>
          </a:p>
        </p:txBody>
      </p:sp>
      <p:graphicFrame>
        <p:nvGraphicFramePr>
          <p:cNvPr id="5" name="Espace réservé du contenu 4"/>
          <p:cNvGraphicFramePr>
            <a:graphicFrameLocks/>
          </p:cNvGraphicFramePr>
          <p:nvPr/>
        </p:nvGraphicFramePr>
        <p:xfrm>
          <a:off x="467544" y="1993404"/>
          <a:ext cx="8424936" cy="222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355"/>
                <a:gridCol w="6568581"/>
              </a:tblGrid>
              <a:tr h="370795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Event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Description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onFocus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An</a:t>
                      </a:r>
                      <a:r>
                        <a:rPr lang="fr-FR" sz="1800" baseline="0" dirty="0" smtClean="0"/>
                        <a:t> input </a:t>
                      </a:r>
                      <a:r>
                        <a:rPr lang="fr-FR" sz="1800" baseline="0" dirty="0" err="1" smtClean="0"/>
                        <a:t>field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gets</a:t>
                      </a:r>
                      <a:r>
                        <a:rPr lang="fr-FR" sz="1800" baseline="0" dirty="0" smtClean="0"/>
                        <a:t> focus</a:t>
                      </a:r>
                      <a:endParaRPr lang="fr-FR" sz="1800" dirty="0" smtClean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onBlur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An input </a:t>
                      </a:r>
                      <a:r>
                        <a:rPr lang="fr-FR" sz="1800" dirty="0" err="1" smtClean="0"/>
                        <a:t>field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loses</a:t>
                      </a:r>
                      <a:r>
                        <a:rPr lang="fr-FR" sz="1800" dirty="0" smtClean="0"/>
                        <a:t> focus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onChange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User modifies content of an input </a:t>
                      </a:r>
                      <a:r>
                        <a:rPr lang="fr-FR" sz="1800" dirty="0" err="1" smtClean="0"/>
                        <a:t>field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onSelect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User selects content</a:t>
                      </a:r>
                      <a:r>
                        <a:rPr lang="fr-FR" sz="1800" baseline="0" dirty="0" smtClean="0"/>
                        <a:t> of an input </a:t>
                      </a:r>
                      <a:r>
                        <a:rPr lang="fr-FR" sz="1800" baseline="0" dirty="0" err="1" smtClean="0"/>
                        <a:t>field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onSubmit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User </a:t>
                      </a:r>
                      <a:r>
                        <a:rPr lang="fr-FR" sz="1800" dirty="0" err="1" smtClean="0"/>
                        <a:t>submits</a:t>
                      </a:r>
                      <a:r>
                        <a:rPr lang="fr-FR" sz="1800" dirty="0" smtClean="0"/>
                        <a:t> a </a:t>
                      </a:r>
                      <a:r>
                        <a:rPr lang="fr-FR" sz="1800" dirty="0" err="1" smtClean="0"/>
                        <a:t>form</a:t>
                      </a:r>
                      <a:endParaRPr lang="fr-FR" sz="1800" dirty="0"/>
                    </a:p>
                  </a:txBody>
                  <a:tcPr marT="45714" marB="45714"/>
                </a:tc>
              </a:tr>
            </a:tbl>
          </a:graphicData>
        </a:graphic>
      </p:graphicFrame>
      <p:pic>
        <p:nvPicPr>
          <p:cNvPr id="6" name="Imag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213"/>
            <a:ext cx="827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129308"/>
            <a:ext cx="4241200" cy="383202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" name="Image 3" descr="icon_chron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Exercises</a:t>
            </a:r>
            <a:r>
              <a:rPr lang="fr-FR" dirty="0" smtClean="0"/>
              <a:t> (1/2)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You’re going to play with event handler!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Create a page containing only one HTML button</a:t>
            </a:r>
          </a:p>
          <a:p>
            <a:r>
              <a:rPr lang="en-US" dirty="0" smtClean="0"/>
              <a:t>Create a new JS file</a:t>
            </a:r>
          </a:p>
          <a:p>
            <a:pPr lvl="1"/>
            <a:r>
              <a:rPr lang="en-US" dirty="0" smtClean="0"/>
              <a:t>With two functions inside:</a:t>
            </a:r>
          </a:p>
          <a:p>
            <a:pPr lvl="2"/>
            <a:r>
              <a:rPr lang="en-US" b="1" dirty="0" err="1" smtClean="0"/>
              <a:t>goToGoogle</a:t>
            </a:r>
            <a:r>
              <a:rPr lang="en-US" b="1" dirty="0" smtClean="0"/>
              <a:t>()</a:t>
            </a:r>
            <a:r>
              <a:rPr lang="en-US" dirty="0" smtClean="0"/>
              <a:t>: redirect the user to the </a:t>
            </a:r>
            <a:r>
              <a:rPr lang="en-US" dirty="0" err="1" smtClean="0"/>
              <a:t>google</a:t>
            </a:r>
            <a:r>
              <a:rPr lang="en-US" dirty="0" smtClean="0"/>
              <a:t> website</a:t>
            </a:r>
          </a:p>
          <a:p>
            <a:pPr lvl="2"/>
            <a:r>
              <a:rPr lang="en-US" b="1" dirty="0" err="1" smtClean="0"/>
              <a:t>moveButton</a:t>
            </a:r>
            <a:r>
              <a:rPr lang="en-US" b="1" dirty="0" smtClean="0"/>
              <a:t>()</a:t>
            </a:r>
            <a:r>
              <a:rPr lang="en-US" dirty="0" smtClean="0"/>
              <a:t>: move the button inside the window without </a:t>
            </a:r>
            <a:r>
              <a:rPr lang="en-US" dirty="0" err="1" smtClean="0"/>
              <a:t>outpassing</a:t>
            </a:r>
            <a:r>
              <a:rPr lang="en-US" dirty="0" smtClean="0"/>
              <a:t> page bounds</a:t>
            </a: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Events</a:t>
            </a:r>
          </a:p>
        </p:txBody>
      </p:sp>
      <p:pic>
        <p:nvPicPr>
          <p:cNvPr id="5" name="Image 3" descr="icon_chron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Exercises</a:t>
            </a:r>
            <a:r>
              <a:rPr lang="fr-FR" dirty="0" smtClean="0"/>
              <a:t> (2/2)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Events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25141"/>
            <a:ext cx="429577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525141"/>
            <a:ext cx="429577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3433564"/>
            <a:ext cx="429577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3433564"/>
            <a:ext cx="429577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" descr="icon_chrono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DoM</a:t>
            </a:r>
            <a:r>
              <a:rPr lang="fr-FR" dirty="0" smtClean="0"/>
              <a:t> interactions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Discover</a:t>
            </a:r>
            <a:r>
              <a:rPr lang="fr-FR" dirty="0" smtClean="0"/>
              <a:t> JavaScript </a:t>
            </a:r>
            <a:r>
              <a:rPr lang="fr-FR" dirty="0" err="1" smtClean="0"/>
              <a:t>language</a:t>
            </a:r>
            <a:endParaRPr lang="fr-FR" dirty="0"/>
          </a:p>
        </p:txBody>
      </p:sp>
      <p:pic>
        <p:nvPicPr>
          <p:cNvPr id="7" name="Image 6" descr="JS-DOMAr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6096" y="1993404"/>
            <a:ext cx="3247310" cy="33382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 side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Interpreted by web browser</a:t>
            </a:r>
          </a:p>
          <a:p>
            <a:pPr lvl="1"/>
            <a:r>
              <a:rPr lang="en-US" dirty="0" smtClean="0"/>
              <a:t>Different from PHP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Complementary to HTML and CSS</a:t>
            </a:r>
          </a:p>
          <a:p>
            <a:pPr lvl="1"/>
            <a:r>
              <a:rPr lang="en-US" dirty="0" smtClean="0"/>
              <a:t>Add dynamism!</a:t>
            </a:r>
          </a:p>
          <a:p>
            <a:pPr lvl="2"/>
            <a:r>
              <a:rPr lang="en-US" dirty="0" smtClean="0"/>
              <a:t>User Interactions</a:t>
            </a:r>
          </a:p>
          <a:p>
            <a:pPr lvl="2"/>
            <a:r>
              <a:rPr lang="en-US" dirty="0" smtClean="0"/>
              <a:t>Animations</a:t>
            </a:r>
          </a:p>
          <a:p>
            <a:pPr lvl="2"/>
            <a:r>
              <a:rPr lang="en-US" dirty="0" smtClean="0"/>
              <a:t>Navigation Help</a:t>
            </a:r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Presentation</a:t>
            </a:r>
            <a:endParaRPr kumimoji="0" lang="fr-FR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lvl="0" indent="-342900" defTabSz="457200">
              <a:spcBef>
                <a:spcPct val="20000"/>
              </a:spcBef>
              <a:defRPr/>
            </a:pPr>
            <a:r>
              <a:rPr lang="fr-FR" dirty="0" smtClean="0">
                <a:solidFill>
                  <a:prstClr val="black"/>
                </a:solidFill>
                <a:latin typeface="Calibri"/>
                <a:cs typeface="ＭＳ Ｐゴシック" charset="0"/>
              </a:rPr>
              <a:t>Introduction</a:t>
            </a:r>
          </a:p>
        </p:txBody>
      </p:sp>
      <p:pic>
        <p:nvPicPr>
          <p:cNvPr id="7" name="Image 6" descr="test_icon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1" charset="-128"/>
              </a:rPr>
              <a:t>Document Object </a:t>
            </a:r>
            <a:r>
              <a:rPr lang="en-US" dirty="0" smtClean="0">
                <a:ea typeface="ＭＳ Ｐゴシック" pitchFamily="1" charset="-128"/>
              </a:rPr>
              <a:t>Model</a:t>
            </a:r>
          </a:p>
          <a:p>
            <a:pPr eaLnBrk="1" hangingPunct="1"/>
            <a:endParaRPr lang="en-US" dirty="0">
              <a:ea typeface="ＭＳ Ｐゴシック" pitchFamily="1" charset="-128"/>
            </a:endParaRPr>
          </a:p>
          <a:p>
            <a:pPr eaLnBrk="1" hangingPunct="1"/>
            <a:r>
              <a:rPr lang="en-US" dirty="0">
                <a:ea typeface="ＭＳ Ｐゴシック" pitchFamily="1" charset="-128"/>
              </a:rPr>
              <a:t>W3C Standard</a:t>
            </a:r>
          </a:p>
          <a:p>
            <a:pPr lvl="1" eaLnBrk="1" hangingPunct="1"/>
            <a:r>
              <a:rPr lang="en-US" dirty="0">
                <a:ea typeface="ＭＳ Ｐゴシック" pitchFamily="1" charset="-128"/>
              </a:rPr>
              <a:t>Whole of standardized objects for HTML</a:t>
            </a:r>
          </a:p>
          <a:p>
            <a:pPr lvl="1" eaLnBrk="1" hangingPunct="1"/>
            <a:r>
              <a:rPr lang="en-US" dirty="0">
                <a:ea typeface="ＭＳ Ｐゴシック" pitchFamily="1" charset="-128"/>
              </a:rPr>
              <a:t>Standardized tools to access and manipulate HTML documents</a:t>
            </a:r>
          </a:p>
          <a:p>
            <a:pPr eaLnBrk="1" hangingPunct="1"/>
            <a:r>
              <a:rPr lang="en-US" dirty="0">
                <a:ea typeface="ＭＳ Ｐゴシック" pitchFamily="1" charset="-128"/>
              </a:rPr>
              <a:t>Independent of the language or the platform</a:t>
            </a: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DOM</a:t>
            </a:r>
            <a:endParaRPr lang="fr-FR" dirty="0"/>
          </a:p>
        </p:txBody>
      </p:sp>
      <p:pic>
        <p:nvPicPr>
          <p:cNvPr id="5" name="Imag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213"/>
            <a:ext cx="827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26703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pitchFamily="1" charset="-128"/>
              </a:rPr>
              <a:t>Simplified arborescence:</a:t>
            </a: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DOM</a:t>
            </a:r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1233488" y="1767417"/>
            <a:ext cx="7224712" cy="3436937"/>
            <a:chOff x="1233488" y="1767417"/>
            <a:chExt cx="7224712" cy="3436937"/>
          </a:xfrm>
        </p:grpSpPr>
        <p:grpSp>
          <p:nvGrpSpPr>
            <p:cNvPr id="6" name="Group 118"/>
            <p:cNvGrpSpPr>
              <a:grpSpLocks/>
            </p:cNvGrpSpPr>
            <p:nvPr/>
          </p:nvGrpSpPr>
          <p:grpSpPr bwMode="auto">
            <a:xfrm>
              <a:off x="2071688" y="2275417"/>
              <a:ext cx="6386512" cy="2928937"/>
              <a:chOff x="1286" y="1389"/>
              <a:chExt cx="4023" cy="2214"/>
            </a:xfrm>
          </p:grpSpPr>
          <p:sp>
            <p:nvSpPr>
              <p:cNvPr id="9" name="Text Box 107"/>
              <p:cNvSpPr txBox="1">
                <a:spLocks noChangeArrowheads="1"/>
              </p:cNvSpPr>
              <p:nvPr/>
            </p:nvSpPr>
            <p:spPr bwMode="auto">
              <a:xfrm>
                <a:off x="1910" y="1773"/>
                <a:ext cx="1180" cy="3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fr-CH" sz="2000" dirty="0"/>
                  <a:t>html</a:t>
                </a:r>
                <a:endParaRPr lang="en-GB" sz="2000" dirty="0"/>
              </a:p>
            </p:txBody>
          </p:sp>
          <p:sp>
            <p:nvSpPr>
              <p:cNvPr id="10" name="Text Box 108"/>
              <p:cNvSpPr txBox="1">
                <a:spLocks noChangeArrowheads="1"/>
              </p:cNvSpPr>
              <p:nvPr/>
            </p:nvSpPr>
            <p:spPr bwMode="auto">
              <a:xfrm>
                <a:off x="2562" y="2157"/>
                <a:ext cx="1180" cy="3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fr-CH" sz="2000" dirty="0"/>
                  <a:t>body</a:t>
                </a:r>
                <a:endParaRPr lang="en-GB" sz="2000" dirty="0"/>
              </a:p>
            </p:txBody>
          </p:sp>
          <p:sp>
            <p:nvSpPr>
              <p:cNvPr id="11" name="Text Box 109"/>
              <p:cNvSpPr txBox="1">
                <a:spLocks noChangeArrowheads="1"/>
              </p:cNvSpPr>
              <p:nvPr/>
            </p:nvSpPr>
            <p:spPr bwMode="auto">
              <a:xfrm>
                <a:off x="3325" y="2570"/>
                <a:ext cx="1180" cy="3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fr-CH" sz="2000"/>
                  <a:t>form</a:t>
                </a:r>
                <a:endParaRPr lang="en-GB" sz="2000"/>
              </a:p>
            </p:txBody>
          </p:sp>
          <p:cxnSp>
            <p:nvCxnSpPr>
              <p:cNvPr id="12" name="AutoShape 110"/>
              <p:cNvCxnSpPr>
                <a:cxnSpLocks noChangeShapeType="1"/>
              </p:cNvCxnSpPr>
              <p:nvPr/>
            </p:nvCxnSpPr>
            <p:spPr bwMode="auto">
              <a:xfrm>
                <a:off x="2090" y="2075"/>
                <a:ext cx="478" cy="21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cxnSp>
          <p:cxnSp>
            <p:nvCxnSpPr>
              <p:cNvPr id="13" name="AutoShape 111"/>
              <p:cNvCxnSpPr>
                <a:cxnSpLocks noChangeShapeType="1"/>
                <a:stCxn id="10" idx="2"/>
                <a:endCxn id="11" idx="1"/>
              </p:cNvCxnSpPr>
              <p:nvPr/>
            </p:nvCxnSpPr>
            <p:spPr bwMode="auto">
              <a:xfrm rot="16200000" flipH="1">
                <a:off x="3107" y="2503"/>
                <a:ext cx="262" cy="173"/>
              </a:xfrm>
              <a:prstGeom prst="bentConnector2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cxnSp>
          <p:sp>
            <p:nvSpPr>
              <p:cNvPr id="14" name="Text Box 112"/>
              <p:cNvSpPr txBox="1">
                <a:spLocks noChangeArrowheads="1"/>
              </p:cNvSpPr>
              <p:nvPr/>
            </p:nvSpPr>
            <p:spPr bwMode="auto">
              <a:xfrm>
                <a:off x="4129" y="2944"/>
                <a:ext cx="1180" cy="3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fr-CH" sz="2000"/>
                  <a:t>input</a:t>
                </a:r>
                <a:endParaRPr lang="en-GB" sz="2000"/>
              </a:p>
            </p:txBody>
          </p:sp>
          <p:cxnSp>
            <p:nvCxnSpPr>
              <p:cNvPr id="15" name="AutoShape 113"/>
              <p:cNvCxnSpPr>
                <a:cxnSpLocks noChangeShapeType="1"/>
                <a:stCxn id="11" idx="2"/>
                <a:endCxn id="14" idx="1"/>
              </p:cNvCxnSpPr>
              <p:nvPr/>
            </p:nvCxnSpPr>
            <p:spPr bwMode="auto">
              <a:xfrm rot="16200000" flipH="1">
                <a:off x="3910" y="2876"/>
                <a:ext cx="223" cy="214"/>
              </a:xfrm>
              <a:prstGeom prst="bentConnector2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cxnSp>
          <p:sp>
            <p:nvSpPr>
              <p:cNvPr id="16" name="Text Box 114"/>
              <p:cNvSpPr txBox="1">
                <a:spLocks noChangeArrowheads="1"/>
              </p:cNvSpPr>
              <p:nvPr/>
            </p:nvSpPr>
            <p:spPr bwMode="auto">
              <a:xfrm>
                <a:off x="1286" y="1389"/>
                <a:ext cx="1180" cy="3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fr-CH" sz="2000" dirty="0"/>
                  <a:t>document</a:t>
                </a:r>
                <a:endParaRPr lang="en-GB" sz="2000" dirty="0"/>
              </a:p>
            </p:txBody>
          </p:sp>
          <p:cxnSp>
            <p:nvCxnSpPr>
              <p:cNvPr id="17" name="AutoShape 115"/>
              <p:cNvCxnSpPr>
                <a:cxnSpLocks noChangeShapeType="1"/>
              </p:cNvCxnSpPr>
              <p:nvPr/>
            </p:nvCxnSpPr>
            <p:spPr bwMode="auto">
              <a:xfrm>
                <a:off x="1455" y="1691"/>
                <a:ext cx="455" cy="19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cxnSp>
          <p:sp>
            <p:nvSpPr>
              <p:cNvPr id="18" name="Text Box 116"/>
              <p:cNvSpPr txBox="1">
                <a:spLocks noChangeArrowheads="1"/>
              </p:cNvSpPr>
              <p:nvPr/>
            </p:nvSpPr>
            <p:spPr bwMode="auto">
              <a:xfrm>
                <a:off x="3325" y="3301"/>
                <a:ext cx="1180" cy="3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fr-CH" sz="2000"/>
                  <a:t>img</a:t>
                </a:r>
                <a:endParaRPr lang="en-GB" sz="2000"/>
              </a:p>
            </p:txBody>
          </p:sp>
          <p:cxnSp>
            <p:nvCxnSpPr>
              <p:cNvPr id="19" name="AutoShape 117"/>
              <p:cNvCxnSpPr>
                <a:cxnSpLocks noChangeShapeType="1"/>
                <a:stCxn id="10" idx="2"/>
                <a:endCxn id="18" idx="1"/>
              </p:cNvCxnSpPr>
              <p:nvPr/>
            </p:nvCxnSpPr>
            <p:spPr bwMode="auto">
              <a:xfrm rot="16200000" flipH="1">
                <a:off x="2742" y="2869"/>
                <a:ext cx="993" cy="173"/>
              </a:xfrm>
              <a:prstGeom prst="bentConnector2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cxnSp>
        </p:grpSp>
        <p:sp>
          <p:nvSpPr>
            <p:cNvPr id="7" name="Text Box 114"/>
            <p:cNvSpPr txBox="1">
              <a:spLocks noChangeArrowheads="1"/>
            </p:cNvSpPr>
            <p:nvPr/>
          </p:nvSpPr>
          <p:spPr bwMode="auto">
            <a:xfrm>
              <a:off x="1233488" y="1767417"/>
              <a:ext cx="1873250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fr-CH" sz="2000"/>
                <a:t>window</a:t>
              </a:r>
              <a:endParaRPr lang="en-GB" sz="2000"/>
            </a:p>
          </p:txBody>
        </p:sp>
        <p:cxnSp>
          <p:nvCxnSpPr>
            <p:cNvPr id="8" name="AutoShape 115"/>
            <p:cNvCxnSpPr>
              <a:cxnSpLocks noChangeShapeType="1"/>
            </p:cNvCxnSpPr>
            <p:nvPr/>
          </p:nvCxnSpPr>
          <p:spPr bwMode="auto">
            <a:xfrm>
              <a:off x="1619672" y="2167527"/>
              <a:ext cx="452017" cy="25605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cxnSp>
      </p:grpSp>
      <p:pic>
        <p:nvPicPr>
          <p:cNvPr id="20" name="Imag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213"/>
            <a:ext cx="827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430543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Access </a:t>
            </a:r>
            <a:r>
              <a:rPr lang="fr-FR" dirty="0" err="1"/>
              <a:t>Elements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1" charset="-128"/>
              </a:rPr>
              <a:t>Access to all the structure of an HTML </a:t>
            </a:r>
            <a:r>
              <a:rPr lang="en-US" dirty="0" smtClean="0">
                <a:ea typeface="ＭＳ Ｐゴシック" pitchFamily="1" charset="-128"/>
              </a:rPr>
              <a:t>page</a:t>
            </a:r>
          </a:p>
          <a:p>
            <a:pPr eaLnBrk="1" hangingPunct="1"/>
            <a:endParaRPr lang="en-US" dirty="0">
              <a:ea typeface="ＭＳ Ｐゴシック" pitchFamily="1" charset="-128"/>
            </a:endParaRPr>
          </a:p>
          <a:p>
            <a:pPr eaLnBrk="1" hangingPunct="1"/>
            <a:r>
              <a:rPr lang="en-US" dirty="0">
                <a:ea typeface="ＭＳ Ｐゴシック" pitchFamily="1" charset="-128"/>
              </a:rPr>
              <a:t>We will be able to dynamically:</a:t>
            </a:r>
          </a:p>
          <a:p>
            <a:pPr lvl="1" eaLnBrk="1" hangingPunct="1"/>
            <a:r>
              <a:rPr lang="en-US" dirty="0" smtClean="0">
                <a:ea typeface="ＭＳ Ｐゴシック" pitchFamily="1" charset="-128"/>
              </a:rPr>
              <a:t>Access </a:t>
            </a:r>
            <a:r>
              <a:rPr lang="en-US" dirty="0">
                <a:ea typeface="ＭＳ Ｐゴシック" pitchFamily="1" charset="-128"/>
              </a:rPr>
              <a:t>HTML elements</a:t>
            </a:r>
          </a:p>
          <a:p>
            <a:pPr lvl="1" eaLnBrk="1" hangingPunct="1"/>
            <a:r>
              <a:rPr lang="en-US" dirty="0">
                <a:ea typeface="ＭＳ Ｐゴシック" pitchFamily="1" charset="-128"/>
              </a:rPr>
              <a:t>Access, Modify </a:t>
            </a:r>
            <a:r>
              <a:rPr lang="en-US" dirty="0" smtClean="0">
                <a:ea typeface="ＭＳ Ｐゴシック" pitchFamily="1" charset="-128"/>
              </a:rPr>
              <a:t>and delete </a:t>
            </a:r>
            <a:r>
              <a:rPr lang="en-US" dirty="0">
                <a:ea typeface="ＭＳ Ｐゴシック" pitchFamily="1" charset="-128"/>
              </a:rPr>
              <a:t>attributes and values</a:t>
            </a:r>
          </a:p>
          <a:p>
            <a:pPr lvl="1" eaLnBrk="1" hangingPunct="1"/>
            <a:r>
              <a:rPr lang="en-US" dirty="0">
                <a:ea typeface="ＭＳ Ｐゴシック" pitchFamily="1" charset="-128"/>
              </a:rPr>
              <a:t>Create, modify </a:t>
            </a:r>
            <a:r>
              <a:rPr lang="en-US" dirty="0" smtClean="0">
                <a:ea typeface="ＭＳ Ｐゴシック" pitchFamily="1" charset="-128"/>
              </a:rPr>
              <a:t>and </a:t>
            </a:r>
            <a:r>
              <a:rPr lang="en-US" dirty="0">
                <a:ea typeface="ＭＳ Ｐゴシック" pitchFamily="1" charset="-128"/>
              </a:rPr>
              <a:t>delete elements</a:t>
            </a:r>
          </a:p>
          <a:p>
            <a:pPr lvl="1" eaLnBrk="1" hangingPunct="1"/>
            <a:r>
              <a:rPr lang="en-US" dirty="0">
                <a:ea typeface="ＭＳ Ｐゴシック" pitchFamily="1" charset="-128"/>
              </a:rPr>
              <a:t>Organize elements into a hierarchy</a:t>
            </a: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DOM</a:t>
            </a:r>
            <a:endParaRPr lang="fr-FR" dirty="0"/>
          </a:p>
        </p:txBody>
      </p:sp>
      <p:pic>
        <p:nvPicPr>
          <p:cNvPr id="5" name="Imag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213"/>
            <a:ext cx="827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64235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Access </a:t>
            </a:r>
            <a:r>
              <a:rPr lang="fr-FR" dirty="0" err="1" smtClean="0"/>
              <a:t>Elements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Access </a:t>
            </a:r>
            <a:r>
              <a:rPr lang="fr-FR" dirty="0" err="1" smtClean="0"/>
              <a:t>elements</a:t>
            </a:r>
            <a:r>
              <a:rPr lang="fr-FR" dirty="0" smtClean="0"/>
              <a:t> by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smtClean="0"/>
              <a:t>ID:</a:t>
            </a:r>
            <a:endParaRPr lang="fr-FR" dirty="0"/>
          </a:p>
          <a:p>
            <a:pPr lvl="1"/>
            <a:r>
              <a:rPr lang="fr-FR" dirty="0" smtClean="0"/>
              <a:t>Return an unique </a:t>
            </a:r>
            <a:r>
              <a:rPr lang="fr-FR" dirty="0" err="1" smtClean="0"/>
              <a:t>element</a:t>
            </a:r>
            <a:endParaRPr lang="fr-FR" dirty="0"/>
          </a:p>
          <a:p>
            <a:pPr lvl="2"/>
            <a:endParaRPr lang="fr-FR" dirty="0" smtClean="0"/>
          </a:p>
          <a:p>
            <a:pPr>
              <a:spcBef>
                <a:spcPts val="0"/>
              </a:spcBef>
            </a:pPr>
            <a:endParaRPr lang="fr-FR" dirty="0" smtClean="0"/>
          </a:p>
          <a:p>
            <a:pPr>
              <a:spcBef>
                <a:spcPts val="600"/>
              </a:spcBef>
            </a:pPr>
            <a:r>
              <a:rPr lang="fr-FR" dirty="0" smtClean="0"/>
              <a:t>Access </a:t>
            </a:r>
            <a:r>
              <a:rPr lang="fr-FR" dirty="0" err="1"/>
              <a:t>elements</a:t>
            </a:r>
            <a:r>
              <a:rPr lang="fr-FR" dirty="0"/>
              <a:t> by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 smtClean="0"/>
              <a:t>name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Return a JavaScript </a:t>
            </a:r>
            <a:r>
              <a:rPr lang="fr-FR" dirty="0" err="1" smtClean="0"/>
              <a:t>array</a:t>
            </a:r>
            <a:r>
              <a:rPr lang="fr-FR" dirty="0" smtClean="0"/>
              <a:t> </a:t>
            </a:r>
            <a:r>
              <a:rPr lang="fr-FR" dirty="0" err="1" smtClean="0"/>
              <a:t>containing</a:t>
            </a:r>
            <a:r>
              <a:rPr lang="fr-FR" dirty="0" smtClean="0"/>
              <a:t> all </a:t>
            </a:r>
            <a:r>
              <a:rPr lang="fr-FR" dirty="0" err="1" smtClean="0"/>
              <a:t>homonyms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DOM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2353444"/>
            <a:ext cx="8785225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spcAft>
                <a:spcPct val="30000"/>
              </a:spcAft>
              <a:buClr>
                <a:schemeClr val="hlink"/>
              </a:buClr>
            </a:pPr>
            <a:r>
              <a:rPr lang="fr-CH" b="1" dirty="0" err="1">
                <a:latin typeface="Courier New" pitchFamily="1" charset="0"/>
              </a:rPr>
              <a:t>document.getElementById</a:t>
            </a:r>
            <a:r>
              <a:rPr lang="fr-CH" b="1" dirty="0">
                <a:latin typeface="Courier New" pitchFamily="1" charset="0"/>
              </a:rPr>
              <a:t>(id);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79512" y="4369668"/>
            <a:ext cx="8785225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spcAft>
                <a:spcPct val="30000"/>
              </a:spcAft>
              <a:buClr>
                <a:schemeClr val="hlink"/>
              </a:buClr>
            </a:pPr>
            <a:r>
              <a:rPr lang="fr-CH" b="1" dirty="0" err="1">
                <a:latin typeface="Courier New" pitchFamily="1" charset="0"/>
              </a:rPr>
              <a:t>document.getElementsByName</a:t>
            </a:r>
            <a:r>
              <a:rPr lang="fr-CH" b="1" dirty="0">
                <a:latin typeface="Courier New" pitchFamily="1" charset="0"/>
              </a:rPr>
              <a:t>(</a:t>
            </a:r>
            <a:r>
              <a:rPr lang="fr-CH" b="1" dirty="0" err="1">
                <a:latin typeface="Courier New" pitchFamily="1" charset="0"/>
              </a:rPr>
              <a:t>name</a:t>
            </a:r>
            <a:r>
              <a:rPr lang="fr-CH" b="1" dirty="0">
                <a:latin typeface="Courier New" pitchFamily="1" charset="0"/>
              </a:rPr>
              <a:t>);</a:t>
            </a:r>
          </a:p>
        </p:txBody>
      </p:sp>
      <p:pic>
        <p:nvPicPr>
          <p:cNvPr id="8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83483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Access </a:t>
            </a:r>
            <a:r>
              <a:rPr lang="fr-FR" dirty="0" err="1"/>
              <a:t>Elements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Access </a:t>
            </a:r>
            <a:r>
              <a:rPr lang="fr-FR" dirty="0" err="1" smtClean="0"/>
              <a:t>elements</a:t>
            </a:r>
            <a:r>
              <a:rPr lang="fr-FR" dirty="0" smtClean="0"/>
              <a:t> by </a:t>
            </a:r>
            <a:r>
              <a:rPr lang="fr-FR" dirty="0" err="1"/>
              <a:t>their</a:t>
            </a:r>
            <a:r>
              <a:rPr lang="fr-FR" dirty="0"/>
              <a:t> tag </a:t>
            </a:r>
            <a:r>
              <a:rPr lang="fr-FR" dirty="0" err="1"/>
              <a:t>name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Return a JavaScript </a:t>
            </a:r>
            <a:r>
              <a:rPr lang="fr-FR" dirty="0" err="1"/>
              <a:t>array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all </a:t>
            </a:r>
            <a:r>
              <a:rPr lang="fr-FR" dirty="0" err="1"/>
              <a:t>elements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specified</a:t>
            </a:r>
            <a:r>
              <a:rPr lang="fr-FR" dirty="0"/>
              <a:t> </a:t>
            </a:r>
            <a:r>
              <a:rPr lang="fr-FR" dirty="0" smtClean="0"/>
              <a:t>tag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DOM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3649588"/>
            <a:ext cx="8785225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spcAft>
                <a:spcPct val="30000"/>
              </a:spcAft>
              <a:buClr>
                <a:schemeClr val="hlink"/>
              </a:buClr>
            </a:pPr>
            <a:r>
              <a:rPr lang="fr-CH" b="1" dirty="0" err="1">
                <a:latin typeface="Courier New" pitchFamily="1" charset="0"/>
              </a:rPr>
              <a:t>document.getElementsByTagName</a:t>
            </a:r>
            <a:r>
              <a:rPr lang="fr-CH" b="1" dirty="0">
                <a:latin typeface="Courier New" pitchFamily="1" charset="0"/>
              </a:rPr>
              <a:t>(</a:t>
            </a:r>
            <a:r>
              <a:rPr lang="fr-CH" b="1" dirty="0" err="1">
                <a:latin typeface="Courier New" pitchFamily="1" charset="0"/>
              </a:rPr>
              <a:t>tagName</a:t>
            </a:r>
            <a:r>
              <a:rPr lang="fr-CH" b="1" dirty="0">
                <a:latin typeface="Courier New" pitchFamily="1" charset="0"/>
              </a:rPr>
              <a:t>);</a:t>
            </a:r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7630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Access </a:t>
            </a:r>
            <a:r>
              <a:rPr lang="fr-FR" dirty="0" err="1"/>
              <a:t>Elements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: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DOM</a:t>
            </a:r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179512" y="1849388"/>
            <a:ext cx="8785225" cy="32403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 eaLnBrk="1" hangingPunct="1">
              <a:spcBef>
                <a:spcPct val="20000"/>
              </a:spcBef>
              <a:spcAft>
                <a:spcPct val="30000"/>
              </a:spcAft>
              <a:buClr>
                <a:schemeClr val="hlink"/>
              </a:buClr>
            </a:pPr>
            <a:r>
              <a:rPr lang="fr-CH" b="1" dirty="0">
                <a:solidFill>
                  <a:srgbClr val="0070C0"/>
                </a:solidFill>
                <a:latin typeface="Courier New" pitchFamily="1" charset="0"/>
              </a:rPr>
              <a:t>&lt;img</a:t>
            </a:r>
            <a:r>
              <a:rPr lang="fr-CH" b="1" dirty="0">
                <a:latin typeface="Courier New" pitchFamily="1" charset="0"/>
              </a:rPr>
              <a:t> </a:t>
            </a:r>
            <a:r>
              <a:rPr lang="fr-CH" b="1" dirty="0">
                <a:solidFill>
                  <a:srgbClr val="FF0000"/>
                </a:solidFill>
                <a:latin typeface="Courier New" pitchFamily="1" charset="0"/>
              </a:rPr>
              <a:t>id</a:t>
            </a:r>
            <a:r>
              <a:rPr lang="fr-CH" b="1" dirty="0">
                <a:latin typeface="Courier New" pitchFamily="1" charset="0"/>
              </a:rPr>
              <a:t>=</a:t>
            </a:r>
            <a:r>
              <a:rPr lang="fr-CH" b="1" dirty="0">
                <a:solidFill>
                  <a:srgbClr val="00B050"/>
                </a:solidFill>
                <a:latin typeface="Courier New" pitchFamily="1" charset="0"/>
              </a:rPr>
              <a:t>"img1"</a:t>
            </a:r>
            <a:r>
              <a:rPr lang="fr-CH" b="1" dirty="0">
                <a:latin typeface="Courier New" pitchFamily="1" charset="0"/>
              </a:rPr>
              <a:t> </a:t>
            </a:r>
            <a:r>
              <a:rPr lang="fr-CH" b="1" dirty="0">
                <a:solidFill>
                  <a:srgbClr val="FF0000"/>
                </a:solidFill>
                <a:latin typeface="Courier New" pitchFamily="1" charset="0"/>
              </a:rPr>
              <a:t>name</a:t>
            </a:r>
            <a:r>
              <a:rPr lang="fr-CH" b="1" dirty="0">
                <a:latin typeface="Courier New" pitchFamily="1" charset="0"/>
              </a:rPr>
              <a:t>=</a:t>
            </a:r>
            <a:r>
              <a:rPr lang="fr-CH" b="1" dirty="0">
                <a:solidFill>
                  <a:srgbClr val="00B050"/>
                </a:solidFill>
                <a:latin typeface="Courier New" pitchFamily="1" charset="0"/>
              </a:rPr>
              <a:t>"theImage"</a:t>
            </a:r>
            <a:r>
              <a:rPr lang="fr-CH" b="1" dirty="0">
                <a:latin typeface="Courier New" pitchFamily="1" charset="0"/>
              </a:rPr>
              <a:t> </a:t>
            </a:r>
            <a:r>
              <a:rPr lang="fr-CH" b="1" dirty="0">
                <a:solidFill>
                  <a:srgbClr val="FF0000"/>
                </a:solidFill>
                <a:latin typeface="Courier New" pitchFamily="1" charset="0"/>
              </a:rPr>
              <a:t>src</a:t>
            </a:r>
            <a:r>
              <a:rPr lang="fr-CH" b="1" dirty="0">
                <a:latin typeface="Courier New" pitchFamily="1" charset="0"/>
              </a:rPr>
              <a:t>=</a:t>
            </a:r>
            <a:r>
              <a:rPr lang="fr-CH" b="1" dirty="0">
                <a:solidFill>
                  <a:srgbClr val="00B050"/>
                </a:solidFill>
                <a:latin typeface="Courier New" pitchFamily="1" charset="0"/>
              </a:rPr>
              <a:t>"test.png"</a:t>
            </a:r>
            <a:r>
              <a:rPr lang="fr-CH" b="1" dirty="0">
                <a:latin typeface="Courier New" pitchFamily="1" charset="0"/>
              </a:rPr>
              <a:t> </a:t>
            </a:r>
            <a:r>
              <a:rPr lang="fr-CH" b="1" dirty="0">
                <a:solidFill>
                  <a:srgbClr val="0070C0"/>
                </a:solidFill>
                <a:latin typeface="Courier New" pitchFamily="1" charset="0"/>
              </a:rPr>
              <a:t>/</a:t>
            </a:r>
            <a:r>
              <a:rPr lang="fr-CH" b="1" dirty="0" smtClean="0">
                <a:solidFill>
                  <a:srgbClr val="0070C0"/>
                </a:solidFill>
                <a:latin typeface="Courier New" pitchFamily="1" charset="0"/>
              </a:rPr>
              <a:t>&gt;</a:t>
            </a:r>
            <a:endParaRPr lang="fr-CH" b="1" dirty="0" smtClean="0">
              <a:solidFill>
                <a:srgbClr val="00B0F0"/>
              </a:solidFill>
              <a:latin typeface="Courier New" pitchFamily="1" charset="0"/>
            </a:endParaRPr>
          </a:p>
          <a:p>
            <a:pPr marL="342900" indent="-342900" eaLnBrk="1" hangingPunct="1">
              <a:spcBef>
                <a:spcPct val="20000"/>
              </a:spcBef>
              <a:spcAft>
                <a:spcPct val="30000"/>
              </a:spcAft>
              <a:buClr>
                <a:schemeClr val="hlink"/>
              </a:buClr>
            </a:pPr>
            <a:r>
              <a:rPr lang="fr-CH" b="1" dirty="0">
                <a:solidFill>
                  <a:srgbClr val="0070C0"/>
                </a:solidFill>
                <a:latin typeface="Courier New" pitchFamily="1" charset="0"/>
              </a:rPr>
              <a:t>&lt;script </a:t>
            </a:r>
            <a:r>
              <a:rPr lang="fr-CH" b="1" dirty="0">
                <a:solidFill>
                  <a:srgbClr val="FF0000"/>
                </a:solidFill>
                <a:latin typeface="Courier New" pitchFamily="1" charset="0"/>
              </a:rPr>
              <a:t>type</a:t>
            </a:r>
            <a:r>
              <a:rPr lang="fr-CH" b="1" dirty="0">
                <a:latin typeface="Courier New" pitchFamily="1" charset="0"/>
              </a:rPr>
              <a:t>=</a:t>
            </a:r>
            <a:r>
              <a:rPr lang="fr-CH" b="1" dirty="0">
                <a:solidFill>
                  <a:srgbClr val="00B050"/>
                </a:solidFill>
                <a:latin typeface="Courier New" pitchFamily="1" charset="0"/>
              </a:rPr>
              <a:t>"text/</a:t>
            </a:r>
            <a:r>
              <a:rPr lang="fr-CH" b="1" dirty="0" smtClean="0">
                <a:solidFill>
                  <a:srgbClr val="00B050"/>
                </a:solidFill>
                <a:latin typeface="Courier New" pitchFamily="1" charset="0"/>
              </a:rPr>
              <a:t>javascript"</a:t>
            </a:r>
            <a:r>
              <a:rPr lang="fr-CH" b="1" dirty="0">
                <a:solidFill>
                  <a:srgbClr val="0070C0"/>
                </a:solidFill>
                <a:latin typeface="Courier New" pitchFamily="1" charset="0"/>
              </a:rPr>
              <a:t>&gt;</a:t>
            </a:r>
          </a:p>
          <a:p>
            <a:pPr marL="342900" indent="-342900" eaLnBrk="1" hangingPunct="1">
              <a:spcBef>
                <a:spcPct val="20000"/>
              </a:spcBef>
              <a:spcAft>
                <a:spcPct val="30000"/>
              </a:spcAft>
              <a:buClr>
                <a:schemeClr val="hlink"/>
              </a:buClr>
            </a:pPr>
            <a:r>
              <a:rPr lang="fr-CH" b="1" dirty="0">
                <a:latin typeface="Courier New" pitchFamily="1" charset="0"/>
              </a:rPr>
              <a:t> </a:t>
            </a:r>
            <a:r>
              <a:rPr lang="fr-CH" b="1" dirty="0" smtClean="0">
                <a:latin typeface="Courier New" pitchFamily="1" charset="0"/>
              </a:rPr>
              <a:t> </a:t>
            </a:r>
            <a:r>
              <a:rPr lang="fr-CH" b="1" dirty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var</a:t>
            </a:r>
            <a:r>
              <a:rPr lang="fr-CH" b="1" dirty="0" smtClean="0">
                <a:latin typeface="Courier New" pitchFamily="1" charset="0"/>
              </a:rPr>
              <a:t> img = document.getElementById(</a:t>
            </a:r>
            <a:r>
              <a:rPr lang="fr-CH" b="1" dirty="0" smtClean="0">
                <a:solidFill>
                  <a:schemeClr val="bg1">
                    <a:lumMod val="50000"/>
                  </a:schemeClr>
                </a:solidFill>
                <a:latin typeface="Courier New" pitchFamily="1" charset="0"/>
              </a:rPr>
              <a:t>"</a:t>
            </a:r>
            <a:r>
              <a:rPr lang="fr-CH" b="1" dirty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img1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</a:rPr>
              <a:t>"</a:t>
            </a:r>
            <a:r>
              <a:rPr lang="fr-CH" b="1" dirty="0" smtClean="0">
                <a:latin typeface="Courier New" pitchFamily="1" charset="0"/>
              </a:rPr>
              <a:t>);</a:t>
            </a:r>
          </a:p>
          <a:p>
            <a:pPr marL="342900" indent="-342900" eaLnBrk="1" hangingPunct="1">
              <a:spcBef>
                <a:spcPct val="20000"/>
              </a:spcBef>
              <a:spcAft>
                <a:spcPct val="30000"/>
              </a:spcAft>
              <a:buClr>
                <a:schemeClr val="hlink"/>
              </a:buClr>
            </a:pPr>
            <a:r>
              <a:rPr lang="fr-CH" b="1" dirty="0">
                <a:latin typeface="Courier New" pitchFamily="1" charset="0"/>
              </a:rPr>
              <a:t> </a:t>
            </a:r>
            <a:r>
              <a:rPr lang="fr-CH" b="1" dirty="0" smtClean="0">
                <a:latin typeface="Courier New" pitchFamily="1" charset="0"/>
              </a:rPr>
              <a:t> </a:t>
            </a:r>
            <a:r>
              <a:rPr lang="fr-CH" b="1" dirty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var</a:t>
            </a:r>
            <a:r>
              <a:rPr lang="fr-CH" b="1" dirty="0" smtClean="0">
                <a:latin typeface="Courier New" pitchFamily="1" charset="0"/>
              </a:rPr>
              <a:t> elements = document.getElementsByName(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</a:rPr>
              <a:t>"</a:t>
            </a:r>
            <a:r>
              <a:rPr lang="fr-CH" b="1" dirty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theImage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</a:rPr>
              <a:t>"</a:t>
            </a:r>
            <a:r>
              <a:rPr lang="fr-CH" b="1" dirty="0" smtClean="0">
                <a:latin typeface="Courier New" pitchFamily="1" charset="0"/>
              </a:rPr>
              <a:t>);</a:t>
            </a:r>
          </a:p>
          <a:p>
            <a:pPr marL="342900" indent="-342900" eaLnBrk="1" hangingPunct="1">
              <a:spcBef>
                <a:spcPts val="600"/>
              </a:spcBef>
              <a:buClr>
                <a:schemeClr val="hlink"/>
              </a:buClr>
            </a:pPr>
            <a:r>
              <a:rPr lang="fr-CH" b="1" dirty="0">
                <a:latin typeface="Courier New" pitchFamily="1" charset="0"/>
              </a:rPr>
              <a:t> </a:t>
            </a:r>
            <a:r>
              <a:rPr lang="fr-CH" b="1" dirty="0" smtClean="0">
                <a:latin typeface="Courier New" pitchFamily="1" charset="0"/>
              </a:rPr>
              <a:t> console.log(elements[0] === img); </a:t>
            </a:r>
            <a:r>
              <a:rPr lang="fr-CH" b="1" dirty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// true</a:t>
            </a:r>
          </a:p>
          <a:p>
            <a:pPr marL="342900" indent="-342900" eaLnBrk="1" hangingPunct="1">
              <a:spcBef>
                <a:spcPct val="20000"/>
              </a:spcBef>
              <a:spcAft>
                <a:spcPct val="30000"/>
              </a:spcAft>
              <a:buClr>
                <a:schemeClr val="hlink"/>
              </a:buClr>
            </a:pPr>
            <a:r>
              <a:rPr lang="fr-CH" b="1" dirty="0" smtClean="0">
                <a:latin typeface="Courier New" pitchFamily="1" charset="0"/>
              </a:rPr>
              <a:t>  elements = document.getElementsByTagName(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</a:rPr>
              <a:t>"</a:t>
            </a:r>
            <a:r>
              <a:rPr lang="fr-CH" b="1" dirty="0">
                <a:solidFill>
                  <a:srgbClr val="00B050"/>
                </a:solidFill>
                <a:latin typeface="Courier New" pitchFamily="-106" charset="0"/>
                <a:cs typeface="Courier New" pitchFamily="-106" charset="0"/>
              </a:rPr>
              <a:t>img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</a:rPr>
              <a:t>"</a:t>
            </a:r>
            <a:r>
              <a:rPr lang="fr-CH" b="1" dirty="0" smtClean="0">
                <a:latin typeface="Courier New" pitchFamily="1" charset="0"/>
              </a:rPr>
              <a:t>);</a:t>
            </a:r>
          </a:p>
          <a:p>
            <a:pPr marL="342900" indent="-342900" eaLnBrk="1" hangingPunct="1">
              <a:spcBef>
                <a:spcPts val="600"/>
              </a:spcBef>
              <a:buClr>
                <a:schemeClr val="hlink"/>
              </a:buClr>
            </a:pPr>
            <a:r>
              <a:rPr lang="fr-CH" b="1" dirty="0">
                <a:latin typeface="Courier New" pitchFamily="1" charset="0"/>
              </a:rPr>
              <a:t> </a:t>
            </a:r>
            <a:r>
              <a:rPr lang="fr-CH" b="1" dirty="0" smtClean="0">
                <a:latin typeface="Courier New" pitchFamily="1" charset="0"/>
              </a:rPr>
              <a:t> console.log(elements[0] === img); </a:t>
            </a:r>
            <a:r>
              <a:rPr lang="fr-CH" b="1" dirty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// true</a:t>
            </a:r>
          </a:p>
          <a:p>
            <a:pPr marL="342900" indent="-342900" eaLnBrk="1" hangingPunct="1">
              <a:spcBef>
                <a:spcPct val="20000"/>
              </a:spcBef>
              <a:spcAft>
                <a:spcPct val="30000"/>
              </a:spcAft>
              <a:buClr>
                <a:schemeClr val="hlink"/>
              </a:buClr>
            </a:pPr>
            <a:r>
              <a:rPr lang="fr-CH" b="1" dirty="0">
                <a:solidFill>
                  <a:srgbClr val="0070C0"/>
                </a:solidFill>
                <a:latin typeface="Courier New" pitchFamily="1" charset="0"/>
              </a:rPr>
              <a:t>&lt;/script&gt;</a:t>
            </a:r>
          </a:p>
        </p:txBody>
      </p:sp>
      <p:pic>
        <p:nvPicPr>
          <p:cNvPr id="8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7326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Access </a:t>
            </a:r>
            <a:r>
              <a:rPr lang="fr-FR" dirty="0" err="1"/>
              <a:t>Elements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1" charset="-128"/>
              </a:rPr>
              <a:t>Access to </a:t>
            </a:r>
            <a:r>
              <a:rPr lang="en-US" dirty="0" smtClean="0">
                <a:ea typeface="ＭＳ Ｐゴシック" pitchFamily="1" charset="-128"/>
              </a:rPr>
              <a:t>all child nodes of an element:</a:t>
            </a:r>
          </a:p>
          <a:p>
            <a:pPr eaLnBrk="1" hangingPunct="1"/>
            <a:endParaRPr lang="en-US" dirty="0">
              <a:ea typeface="ＭＳ Ｐゴシック" pitchFamily="1" charset="-128"/>
            </a:endParaRPr>
          </a:p>
          <a:p>
            <a:pPr eaLnBrk="1" hangingPunct="1"/>
            <a:endParaRPr lang="en-US" dirty="0" smtClean="0">
              <a:ea typeface="ＭＳ Ｐゴシック" pitchFamily="1" charset="-128"/>
            </a:endParaRPr>
          </a:p>
          <a:p>
            <a:pPr eaLnBrk="1" hangingPunct="1"/>
            <a:r>
              <a:rPr lang="en-US" dirty="0" smtClean="0">
                <a:ea typeface="ＭＳ Ｐゴシック" pitchFamily="1" charset="-128"/>
              </a:rPr>
              <a:t>Access to the parent node:</a:t>
            </a:r>
            <a:endParaRPr lang="en-US" dirty="0">
              <a:ea typeface="ＭＳ Ｐゴシック" pitchFamily="1" charset="-128"/>
            </a:endParaRPr>
          </a:p>
          <a:p>
            <a:pPr eaLnBrk="1" hangingPunct="1"/>
            <a:endParaRPr lang="en-US" dirty="0">
              <a:ea typeface="ＭＳ Ｐゴシック" pitchFamily="1" charset="-128"/>
            </a:endParaRP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DOM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1921396"/>
            <a:ext cx="8785225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spcAft>
                <a:spcPct val="30000"/>
              </a:spcAft>
              <a:buClr>
                <a:schemeClr val="hlink"/>
              </a:buClr>
            </a:pPr>
            <a:r>
              <a:rPr lang="fr-CH" b="1" dirty="0" smtClean="0">
                <a:latin typeface="Courier New" pitchFamily="1" charset="0"/>
              </a:rPr>
              <a:t>element.childNodes;</a:t>
            </a:r>
            <a:endParaRPr lang="fr-CH" b="1" dirty="0">
              <a:latin typeface="Courier New" pitchFamily="1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79512" y="3721596"/>
            <a:ext cx="8785225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 algn="ctr"/>
            <a:r>
              <a:rPr lang="fr-CH" b="1" dirty="0" smtClean="0">
                <a:latin typeface="Courier New" pitchFamily="1" charset="0"/>
              </a:rPr>
              <a:t>element.parentNode;</a:t>
            </a:r>
            <a:endParaRPr lang="fr-CH" b="1" dirty="0">
              <a:latin typeface="Courier New" pitchFamily="1" charset="0"/>
            </a:endParaRPr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8894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Manipulate</a:t>
            </a:r>
            <a:r>
              <a:rPr lang="fr-FR" dirty="0" smtClean="0"/>
              <a:t> </a:t>
            </a:r>
            <a:r>
              <a:rPr lang="fr-FR" dirty="0" err="1"/>
              <a:t>A</a:t>
            </a:r>
            <a:r>
              <a:rPr lang="fr-FR" dirty="0" err="1" smtClean="0"/>
              <a:t>ttributes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1" charset="-128"/>
              </a:rPr>
              <a:t>Access to the attributes of an </a:t>
            </a:r>
            <a:r>
              <a:rPr lang="en-US" dirty="0" smtClean="0">
                <a:ea typeface="ＭＳ Ｐゴシック" pitchFamily="1" charset="-128"/>
              </a:rPr>
              <a:t>element:</a:t>
            </a:r>
          </a:p>
          <a:p>
            <a:pPr eaLnBrk="1" hangingPunct="1"/>
            <a:endParaRPr lang="en-US" dirty="0">
              <a:ea typeface="ＭＳ Ｐゴシック" pitchFamily="1" charset="-128"/>
            </a:endParaRPr>
          </a:p>
          <a:p>
            <a:pPr eaLnBrk="1" hangingPunct="1"/>
            <a:endParaRPr lang="en-US" dirty="0" smtClean="0">
              <a:ea typeface="ＭＳ Ｐゴシック" pitchFamily="1" charset="-128"/>
            </a:endParaRPr>
          </a:p>
          <a:p>
            <a:pPr eaLnBrk="1" hangingPunct="1"/>
            <a:r>
              <a:rPr lang="en-US" dirty="0" smtClean="0">
                <a:ea typeface="ＭＳ Ｐゴシック" pitchFamily="1" charset="-128"/>
              </a:rPr>
              <a:t>Modify </a:t>
            </a:r>
            <a:r>
              <a:rPr lang="en-US" dirty="0">
                <a:ea typeface="ＭＳ Ｐゴシック" pitchFamily="1" charset="-128"/>
              </a:rPr>
              <a:t>the attributes of an element:</a:t>
            </a:r>
          </a:p>
          <a:p>
            <a:pPr eaLnBrk="1" hangingPunct="1"/>
            <a:endParaRPr lang="en-US" dirty="0">
              <a:ea typeface="ＭＳ Ｐゴシック" pitchFamily="1" charset="-128"/>
            </a:endParaRP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DOM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1921396"/>
            <a:ext cx="8785225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spcAft>
                <a:spcPct val="30000"/>
              </a:spcAft>
              <a:buClr>
                <a:schemeClr val="hlink"/>
              </a:buClr>
            </a:pPr>
            <a:r>
              <a:rPr lang="fr-CH" b="1" dirty="0" err="1">
                <a:latin typeface="Courier New" pitchFamily="1" charset="0"/>
              </a:rPr>
              <a:t>element.getAttribute</a:t>
            </a:r>
            <a:r>
              <a:rPr lang="fr-CH" b="1" dirty="0">
                <a:latin typeface="Courier New" pitchFamily="1" charset="0"/>
              </a:rPr>
              <a:t>("</a:t>
            </a:r>
            <a:r>
              <a:rPr lang="fr-CH" b="1" dirty="0">
                <a:solidFill>
                  <a:srgbClr val="00B050"/>
                </a:solidFill>
                <a:latin typeface="Courier New" pitchFamily="1" charset="0"/>
              </a:rPr>
              <a:t>attribut</a:t>
            </a:r>
            <a:r>
              <a:rPr lang="fr-CH" b="1" dirty="0">
                <a:latin typeface="Courier New" pitchFamily="1" charset="0"/>
              </a:rPr>
              <a:t>");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79512" y="3721596"/>
            <a:ext cx="8785225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 algn="ctr"/>
            <a:r>
              <a:rPr lang="fr-CH" b="1" dirty="0" err="1">
                <a:latin typeface="Courier New" pitchFamily="1" charset="0"/>
              </a:rPr>
              <a:t>element.setAttribute</a:t>
            </a:r>
            <a:r>
              <a:rPr lang="fr-CH" b="1" dirty="0">
                <a:latin typeface="Courier New" pitchFamily="1" charset="0"/>
              </a:rPr>
              <a:t>("</a:t>
            </a:r>
            <a:r>
              <a:rPr lang="fr-CH" b="1" dirty="0">
                <a:solidFill>
                  <a:srgbClr val="00B050"/>
                </a:solidFill>
                <a:latin typeface="Courier New" pitchFamily="1" charset="0"/>
              </a:rPr>
              <a:t>attribut</a:t>
            </a:r>
            <a:r>
              <a:rPr lang="fr-CH" b="1" dirty="0">
                <a:latin typeface="Courier New" pitchFamily="1" charset="0"/>
              </a:rPr>
              <a:t>", "</a:t>
            </a:r>
            <a:r>
              <a:rPr lang="fr-CH" b="1" dirty="0">
                <a:solidFill>
                  <a:srgbClr val="00B050"/>
                </a:solidFill>
                <a:latin typeface="Courier New" pitchFamily="1" charset="0"/>
              </a:rPr>
              <a:t>valeur</a:t>
            </a:r>
            <a:r>
              <a:rPr lang="fr-CH" b="1" dirty="0">
                <a:latin typeface="Courier New" pitchFamily="1" charset="0"/>
              </a:rPr>
              <a:t>");</a:t>
            </a:r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6764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Manipulate</a:t>
            </a:r>
            <a:r>
              <a:rPr lang="fr-FR" dirty="0"/>
              <a:t> </a:t>
            </a:r>
            <a:r>
              <a:rPr lang="fr-FR" dirty="0" smtClean="0"/>
              <a:t>Values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1" charset="-128"/>
              </a:rPr>
              <a:t>Access to the text of an element</a:t>
            </a:r>
            <a:r>
              <a:rPr lang="en-US" dirty="0" smtClean="0">
                <a:ea typeface="ＭＳ Ｐゴシック" pitchFamily="1" charset="-128"/>
              </a:rPr>
              <a:t>:</a:t>
            </a:r>
          </a:p>
          <a:p>
            <a:pPr eaLnBrk="1" hangingPunct="1"/>
            <a:endParaRPr lang="en-US" dirty="0">
              <a:ea typeface="ＭＳ Ｐゴシック" pitchFamily="1" charset="-128"/>
            </a:endParaRPr>
          </a:p>
          <a:p>
            <a:pPr eaLnBrk="1" hangingPunct="1"/>
            <a:endParaRPr lang="en-US" dirty="0">
              <a:ea typeface="ＭＳ Ｐゴシック" pitchFamily="1" charset="-128"/>
            </a:endParaRPr>
          </a:p>
          <a:p>
            <a:pPr eaLnBrk="1" hangingPunct="1"/>
            <a:r>
              <a:rPr lang="en-US" dirty="0">
                <a:ea typeface="ＭＳ Ｐゴシック" pitchFamily="1" charset="-128"/>
              </a:rPr>
              <a:t>Modify the text of an element:</a:t>
            </a:r>
          </a:p>
          <a:p>
            <a:pPr lvl="1" eaLnBrk="1" hangingPunct="1">
              <a:buFont typeface="Wingdings" pitchFamily="1" charset="2"/>
              <a:buNone/>
            </a:pPr>
            <a:endParaRPr lang="en-US" dirty="0">
              <a:ea typeface="ＭＳ Ｐゴシック" pitchFamily="1" charset="-128"/>
            </a:endParaRP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DOM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1921396"/>
            <a:ext cx="8785225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spcAft>
                <a:spcPct val="30000"/>
              </a:spcAft>
              <a:buClr>
                <a:schemeClr val="hlink"/>
              </a:buClr>
            </a:pPr>
            <a:r>
              <a:rPr lang="fr-CH" b="1" dirty="0" err="1" smtClean="0">
                <a:latin typeface="Courier New" pitchFamily="1" charset="0"/>
              </a:rPr>
              <a:t>element.firstChild.nodeValue</a:t>
            </a:r>
            <a:r>
              <a:rPr lang="fr-CH" b="1" dirty="0" smtClean="0">
                <a:latin typeface="Courier New" pitchFamily="1" charset="0"/>
              </a:rPr>
              <a:t>;</a:t>
            </a:r>
            <a:endParaRPr lang="fr-CH" b="1" dirty="0">
              <a:latin typeface="Courier New" pitchFamily="1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79512" y="3721596"/>
            <a:ext cx="8785225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spcAft>
                <a:spcPct val="30000"/>
              </a:spcAft>
              <a:buClr>
                <a:schemeClr val="hlink"/>
              </a:buClr>
            </a:pPr>
            <a:r>
              <a:rPr lang="fr-CH" b="1" dirty="0" err="1">
                <a:latin typeface="Courier New" pitchFamily="1" charset="0"/>
              </a:rPr>
              <a:t>element.firstChild.nodeValue</a:t>
            </a:r>
            <a:r>
              <a:rPr lang="fr-CH" b="1" dirty="0">
                <a:latin typeface="Courier New" pitchFamily="1" charset="0"/>
              </a:rPr>
              <a:t> = "</a:t>
            </a:r>
            <a:r>
              <a:rPr lang="fr-CH" b="1" dirty="0">
                <a:solidFill>
                  <a:srgbClr val="00B050"/>
                </a:solidFill>
                <a:latin typeface="Courier New" pitchFamily="1" charset="0"/>
              </a:rPr>
              <a:t>texte</a:t>
            </a:r>
            <a:r>
              <a:rPr lang="fr-CH" b="1" dirty="0">
                <a:latin typeface="Courier New" pitchFamily="1" charset="0"/>
              </a:rPr>
              <a:t>";</a:t>
            </a:r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8484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Other</a:t>
            </a:r>
            <a:r>
              <a:rPr lang="fr-FR" dirty="0" smtClean="0"/>
              <a:t> manipulations…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1" charset="-128"/>
              </a:rPr>
              <a:t>Create </a:t>
            </a:r>
            <a:r>
              <a:rPr lang="en-US" dirty="0" smtClean="0">
                <a:ea typeface="ＭＳ Ｐゴシック" pitchFamily="1" charset="-128"/>
              </a:rPr>
              <a:t>an element</a:t>
            </a:r>
          </a:p>
          <a:p>
            <a:pPr eaLnBrk="1" hangingPunct="1"/>
            <a:endParaRPr lang="en-US" dirty="0">
              <a:ea typeface="ＭＳ Ｐゴシック" pitchFamily="1" charset="-128"/>
            </a:endParaRPr>
          </a:p>
          <a:p>
            <a:pPr eaLnBrk="1" hangingPunct="1"/>
            <a:endParaRPr lang="en-US" dirty="0">
              <a:ea typeface="ＭＳ Ｐゴシック" pitchFamily="1" charset="-128"/>
            </a:endParaRPr>
          </a:p>
          <a:p>
            <a:pPr eaLnBrk="1" hangingPunct="1"/>
            <a:r>
              <a:rPr lang="en-US" dirty="0">
                <a:ea typeface="ＭＳ Ｐゴシック" pitchFamily="1" charset="-128"/>
              </a:rPr>
              <a:t>Modify the element</a:t>
            </a: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DOM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1921396"/>
            <a:ext cx="8785225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spcAft>
                <a:spcPct val="30000"/>
              </a:spcAft>
              <a:buClr>
                <a:schemeClr val="hlink"/>
              </a:buClr>
            </a:pPr>
            <a:r>
              <a:rPr lang="fr-CH" b="1" dirty="0">
                <a:solidFill>
                  <a:srgbClr val="0070C0"/>
                </a:solidFill>
                <a:latin typeface="Courier New" pitchFamily="1" charset="0"/>
              </a:rPr>
              <a:t>var</a:t>
            </a:r>
            <a:r>
              <a:rPr lang="fr-CH" b="1" dirty="0">
                <a:latin typeface="Courier New" pitchFamily="1" charset="0"/>
              </a:rPr>
              <a:t> e = </a:t>
            </a:r>
            <a:r>
              <a:rPr lang="fr-CH" b="1" dirty="0" err="1">
                <a:latin typeface="Courier New" pitchFamily="1" charset="0"/>
              </a:rPr>
              <a:t>document.createElement</a:t>
            </a:r>
            <a:r>
              <a:rPr lang="fr-CH" b="1" dirty="0">
                <a:latin typeface="Courier New" pitchFamily="1" charset="0"/>
              </a:rPr>
              <a:t>('</a:t>
            </a:r>
            <a:r>
              <a:rPr lang="fr-CH" b="1" dirty="0">
                <a:solidFill>
                  <a:srgbClr val="00B050"/>
                </a:solidFill>
                <a:latin typeface="Courier New" pitchFamily="1" charset="0"/>
              </a:rPr>
              <a:t>p</a:t>
            </a:r>
            <a:r>
              <a:rPr lang="fr-CH" b="1" dirty="0">
                <a:latin typeface="Courier New" pitchFamily="1" charset="0"/>
              </a:rPr>
              <a:t>');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79512" y="3721596"/>
            <a:ext cx="8785225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spcAft>
                <a:spcPct val="30000"/>
              </a:spcAft>
              <a:buClr>
                <a:schemeClr val="hlink"/>
              </a:buClr>
            </a:pPr>
            <a:r>
              <a:rPr lang="fr-CH" b="1" dirty="0" err="1">
                <a:latin typeface="Courier New" pitchFamily="1" charset="0"/>
              </a:rPr>
              <a:t>e.style.textAlign</a:t>
            </a:r>
            <a:r>
              <a:rPr lang="fr-CH" b="1" dirty="0">
                <a:latin typeface="Courier New" pitchFamily="1" charset="0"/>
              </a:rPr>
              <a:t> = '</a:t>
            </a:r>
            <a:r>
              <a:rPr lang="fr-CH" b="1" dirty="0">
                <a:solidFill>
                  <a:srgbClr val="00B050"/>
                </a:solidFill>
                <a:latin typeface="Courier New" pitchFamily="1" charset="0"/>
              </a:rPr>
              <a:t>center</a:t>
            </a:r>
            <a:r>
              <a:rPr lang="fr-CH" b="1" dirty="0">
                <a:latin typeface="Courier New" pitchFamily="1" charset="0"/>
              </a:rPr>
              <a:t>';</a:t>
            </a:r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0246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CSS, JavaScript code can be defined in:</a:t>
            </a:r>
          </a:p>
          <a:p>
            <a:pPr lvl="1"/>
            <a:r>
              <a:rPr lang="en-US" dirty="0" smtClean="0"/>
              <a:t>HTML code</a:t>
            </a:r>
          </a:p>
          <a:p>
            <a:pPr lvl="1"/>
            <a:r>
              <a:rPr lang="en-US" dirty="0" smtClean="0"/>
              <a:t>a separate script file (.</a:t>
            </a:r>
            <a:r>
              <a:rPr lang="en-US" dirty="0" err="1" smtClean="0"/>
              <a:t>js</a:t>
            </a:r>
            <a:r>
              <a:rPr lang="en-US" dirty="0" smtClean="0"/>
              <a:t>)</a:t>
            </a:r>
          </a:p>
          <a:p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217540"/>
            <a:ext cx="44767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JavaScript File 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288" y="3433564"/>
            <a:ext cx="1219200" cy="1219201"/>
          </a:xfrm>
          <a:prstGeom prst="rect">
            <a:avLst/>
          </a:prstGeom>
          <a:noFill/>
        </p:spPr>
      </p:pic>
      <p:sp>
        <p:nvSpPr>
          <p:cNvPr id="6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Presentation</a:t>
            </a:r>
            <a:endParaRPr kumimoji="0" lang="fr-FR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7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lvl="0" indent="-342900" defTabSz="457200">
              <a:spcBef>
                <a:spcPct val="20000"/>
              </a:spcBef>
              <a:defRPr/>
            </a:pPr>
            <a:r>
              <a:rPr lang="fr-FR" dirty="0" smtClean="0">
                <a:solidFill>
                  <a:prstClr val="black"/>
                </a:solidFill>
                <a:latin typeface="Calibri"/>
                <a:cs typeface="ＭＳ Ｐゴシック" charset="0"/>
              </a:rPr>
              <a:t>Introduction</a:t>
            </a:r>
          </a:p>
        </p:txBody>
      </p:sp>
      <p:pic>
        <p:nvPicPr>
          <p:cNvPr id="9" name="Image 6" descr="test_icon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Other</a:t>
            </a:r>
            <a:r>
              <a:rPr lang="fr-FR" dirty="0"/>
              <a:t> manipulations…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pitchFamily="1" charset="-128"/>
              </a:rPr>
              <a:t>Add the element to the </a:t>
            </a:r>
            <a:r>
              <a:rPr lang="en-US" dirty="0" smtClean="0">
                <a:ea typeface="ＭＳ Ｐゴシック" pitchFamily="1" charset="-128"/>
              </a:rPr>
              <a:t>parent</a:t>
            </a:r>
          </a:p>
          <a:p>
            <a:endParaRPr lang="en-US" dirty="0">
              <a:ea typeface="ＭＳ Ｐゴシック" pitchFamily="1" charset="-128"/>
            </a:endParaRPr>
          </a:p>
          <a:p>
            <a:endParaRPr lang="en-US" dirty="0" smtClean="0">
              <a:ea typeface="ＭＳ Ｐゴシック" pitchFamily="1" charset="-128"/>
            </a:endParaRPr>
          </a:p>
          <a:p>
            <a:r>
              <a:rPr lang="en-US" dirty="0">
                <a:ea typeface="ＭＳ Ｐゴシック" pitchFamily="1" charset="-128"/>
              </a:rPr>
              <a:t>Delete an element</a:t>
            </a:r>
          </a:p>
          <a:p>
            <a:endParaRPr lang="en-US" dirty="0">
              <a:ea typeface="ＭＳ Ｐゴシック" pitchFamily="1" charset="-128"/>
            </a:endParaRP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DOM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1921396"/>
            <a:ext cx="8785225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spcAft>
                <a:spcPct val="30000"/>
              </a:spcAft>
              <a:buClr>
                <a:schemeClr val="hlink"/>
              </a:buClr>
            </a:pPr>
            <a:r>
              <a:rPr lang="fr-CH" b="1" dirty="0" err="1">
                <a:latin typeface="Courier New" pitchFamily="1" charset="0"/>
              </a:rPr>
              <a:t>parent.appendChild</a:t>
            </a:r>
            <a:r>
              <a:rPr lang="fr-CH" b="1" dirty="0">
                <a:latin typeface="Courier New" pitchFamily="1" charset="0"/>
              </a:rPr>
              <a:t>(e);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79512" y="3721596"/>
            <a:ext cx="8785225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Wingdings" pitchFamily="1" charset="2"/>
              <a:buNone/>
            </a:pPr>
            <a:r>
              <a:rPr lang="fr-CH" b="1" dirty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var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 e = </a:t>
            </a:r>
            <a:r>
              <a:rPr lang="fr-CH" b="1" dirty="0" err="1" smtClean="0">
                <a:latin typeface="Courier New" pitchFamily="1" charset="0"/>
                <a:ea typeface="ＭＳ Ｐゴシック" pitchFamily="1" charset="-128"/>
              </a:rPr>
              <a:t>document.getElementById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(</a:t>
            </a:r>
            <a:r>
              <a:rPr lang="fr-CH" b="1" dirty="0" smtClean="0">
                <a:solidFill>
                  <a:schemeClr val="tx1"/>
                </a:solidFill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fr-CH" b="1" dirty="0" err="1" smtClean="0">
                <a:solidFill>
                  <a:srgbClr val="00B050"/>
                </a:solidFill>
                <a:latin typeface="Courier New" pitchFamily="1" charset="0"/>
                <a:ea typeface="ＭＳ Ｐゴシック" pitchFamily="1" charset="-128"/>
              </a:rPr>
              <a:t>deleteMe</a:t>
            </a:r>
            <a:r>
              <a:rPr lang="fr-CH" b="1" dirty="0" smtClean="0">
                <a:solidFill>
                  <a:schemeClr val="tx1"/>
                </a:solidFill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);</a:t>
            </a:r>
            <a:endParaRPr lang="fr-CH" b="1" dirty="0">
              <a:latin typeface="Courier New" pitchFamily="1" charset="0"/>
              <a:ea typeface="ＭＳ Ｐゴシック" pitchFamily="1" charset="-128"/>
            </a:endParaRPr>
          </a:p>
          <a:p>
            <a:pPr algn="ctr" eaLnBrk="1" hangingPunct="1">
              <a:buFont typeface="Wingdings" pitchFamily="1" charset="2"/>
              <a:buNone/>
            </a:pPr>
            <a:r>
              <a:rPr lang="fr-CH" b="1" dirty="0" err="1" smtClean="0">
                <a:latin typeface="Courier New" pitchFamily="1" charset="0"/>
                <a:ea typeface="ＭＳ Ｐゴシック" pitchFamily="1" charset="-128"/>
              </a:rPr>
              <a:t>e.parentNode.removeChild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(e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);</a:t>
            </a:r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82772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Other</a:t>
            </a:r>
            <a:r>
              <a:rPr lang="fr-FR" dirty="0"/>
              <a:t> manipulations…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pitchFamily="1" charset="-128"/>
              </a:rPr>
              <a:t>Add an element before an other one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DOM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1921396"/>
            <a:ext cx="8785225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Wingdings" pitchFamily="1" charset="2"/>
              <a:buNone/>
            </a:pPr>
            <a:r>
              <a:rPr lang="en-GB" b="1" dirty="0" err="1">
                <a:latin typeface="Courier New" pitchFamily="1" charset="0"/>
                <a:ea typeface="ＭＳ Ｐゴシック" pitchFamily="1" charset="-128"/>
              </a:rPr>
              <a:t>element.parentNode.insertBefore</a:t>
            </a:r>
            <a:r>
              <a:rPr lang="en-GB" b="1" dirty="0">
                <a:latin typeface="Courier New" pitchFamily="1" charset="0"/>
                <a:ea typeface="ＭＳ Ｐゴシック" pitchFamily="1" charset="-128"/>
              </a:rPr>
              <a:t>(</a:t>
            </a:r>
            <a:r>
              <a:rPr lang="en-GB" b="1" dirty="0" err="1">
                <a:latin typeface="Courier New" pitchFamily="1" charset="0"/>
                <a:ea typeface="ＭＳ Ｐゴシック" pitchFamily="1" charset="-128"/>
              </a:rPr>
              <a:t>new_element,element</a:t>
            </a:r>
            <a:r>
              <a:rPr lang="en-GB" b="1" dirty="0">
                <a:latin typeface="Courier New" pitchFamily="1" charset="0"/>
                <a:ea typeface="ＭＳ Ｐゴシック" pitchFamily="1" charset="-128"/>
              </a:rPr>
              <a:t>);</a:t>
            </a:r>
            <a:endParaRPr lang="fr-CH" b="1" dirty="0">
              <a:latin typeface="Courier New" pitchFamily="1" charset="0"/>
              <a:ea typeface="ＭＳ Ｐゴシック" pitchFamily="1" charset="-128"/>
            </a:endParaRPr>
          </a:p>
        </p:txBody>
      </p: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2472532" y="3547772"/>
            <a:ext cx="4198937" cy="1109928"/>
            <a:chOff x="1429" y="1979"/>
            <a:chExt cx="2645" cy="839"/>
          </a:xfrm>
        </p:grpSpPr>
        <p:sp>
          <p:nvSpPr>
            <p:cNvPr id="7" name="Text Box 16"/>
            <p:cNvSpPr txBox="1">
              <a:spLocks noChangeArrowheads="1"/>
            </p:cNvSpPr>
            <p:nvPr/>
          </p:nvSpPr>
          <p:spPr bwMode="auto">
            <a:xfrm>
              <a:off x="1429" y="1979"/>
              <a:ext cx="2645" cy="839"/>
            </a:xfrm>
            <a:prstGeom prst="rect">
              <a:avLst/>
            </a:prstGeom>
            <a:noFill/>
            <a:ln w="28575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sz="1800" dirty="0"/>
                <a:t>Contender</a:t>
              </a:r>
            </a:p>
            <a:p>
              <a:pPr algn="l" eaLnBrk="1" hangingPunct="1">
                <a:spcBef>
                  <a:spcPct val="50000"/>
                </a:spcBef>
              </a:pPr>
              <a:endParaRPr lang="en-US" sz="1800" dirty="0"/>
            </a:p>
            <a:p>
              <a:pPr algn="l" eaLnBrk="1" hangingPunct="1">
                <a:spcBef>
                  <a:spcPct val="50000"/>
                </a:spcBef>
              </a:pPr>
              <a:endParaRPr lang="en-US" sz="1800" dirty="0"/>
            </a:p>
          </p:txBody>
        </p:sp>
        <p:sp>
          <p:nvSpPr>
            <p:cNvPr id="8" name="Text Box 17"/>
            <p:cNvSpPr txBox="1">
              <a:spLocks noChangeArrowheads="1"/>
            </p:cNvSpPr>
            <p:nvPr/>
          </p:nvSpPr>
          <p:spPr bwMode="auto">
            <a:xfrm>
              <a:off x="1547" y="2202"/>
              <a:ext cx="2366" cy="279"/>
            </a:xfrm>
            <a:prstGeom prst="rect">
              <a:avLst/>
            </a:prstGeom>
            <a:noFill/>
            <a:ln w="28575">
              <a:solidFill>
                <a:srgbClr val="0099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sz="1800"/>
                <a:t>new_element</a:t>
              </a:r>
            </a:p>
          </p:txBody>
        </p:sp>
        <p:sp>
          <p:nvSpPr>
            <p:cNvPr id="9" name="Text Box 18"/>
            <p:cNvSpPr txBox="1">
              <a:spLocks noChangeArrowheads="1"/>
            </p:cNvSpPr>
            <p:nvPr/>
          </p:nvSpPr>
          <p:spPr bwMode="auto">
            <a:xfrm>
              <a:off x="1547" y="2505"/>
              <a:ext cx="2366" cy="279"/>
            </a:xfrm>
            <a:prstGeom prst="rect">
              <a:avLst/>
            </a:prstGeom>
            <a:noFill/>
            <a:ln w="28575">
              <a:solidFill>
                <a:srgbClr val="FF99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sz="1800" i="1"/>
                <a:t>element</a:t>
              </a:r>
            </a:p>
          </p:txBody>
        </p:sp>
      </p:grpSp>
      <p:pic>
        <p:nvPicPr>
          <p:cNvPr id="10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5954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79511" y="265212"/>
            <a:ext cx="8785225" cy="48245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1257300" lvl="2" indent="-342900" eaLnBrk="1" hangingPunct="1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</a:pPr>
            <a:r>
              <a:rPr lang="fr-CH" b="1" dirty="0" smtClean="0">
                <a:solidFill>
                  <a:srgbClr val="00B0F0"/>
                </a:solidFill>
                <a:latin typeface="Courier New" pitchFamily="1" charset="0"/>
              </a:rPr>
              <a:t>&lt;div</a:t>
            </a:r>
            <a:r>
              <a:rPr lang="fr-CH" b="1" dirty="0" smtClean="0">
                <a:latin typeface="Courier New" pitchFamily="1" charset="0"/>
              </a:rPr>
              <a:t> </a:t>
            </a:r>
            <a:r>
              <a:rPr lang="fr-CH" b="1" dirty="0" smtClean="0">
                <a:solidFill>
                  <a:srgbClr val="FF0000"/>
                </a:solidFill>
                <a:latin typeface="Courier New" pitchFamily="1" charset="0"/>
              </a:rPr>
              <a:t>id</a:t>
            </a:r>
            <a:r>
              <a:rPr lang="fr-CH" b="1" dirty="0" smtClean="0">
                <a:latin typeface="Courier New" pitchFamily="1" charset="0"/>
              </a:rPr>
              <a:t>=</a:t>
            </a:r>
            <a:r>
              <a:rPr lang="fr-CH" b="1" dirty="0" smtClean="0">
                <a:solidFill>
                  <a:srgbClr val="00B050"/>
                </a:solidFill>
                <a:latin typeface="Courier New" pitchFamily="1" charset="0"/>
              </a:rPr>
              <a:t>"content"</a:t>
            </a:r>
            <a:r>
              <a:rPr lang="fr-CH" b="1" dirty="0" smtClean="0">
                <a:solidFill>
                  <a:srgbClr val="00B0F0"/>
                </a:solidFill>
                <a:latin typeface="Courier New" pitchFamily="1" charset="0"/>
              </a:rPr>
              <a:t>&gt;</a:t>
            </a:r>
            <a:r>
              <a:rPr lang="fr-CH" b="1" dirty="0">
                <a:latin typeface="Courier New" pitchFamily="1" charset="0"/>
              </a:rPr>
              <a:t/>
            </a:r>
            <a:br>
              <a:rPr lang="fr-CH" b="1" dirty="0">
                <a:latin typeface="Courier New" pitchFamily="1" charset="0"/>
              </a:rPr>
            </a:br>
            <a:r>
              <a:rPr lang="fr-CH" b="1" dirty="0" smtClean="0">
                <a:solidFill>
                  <a:srgbClr val="00B0F0"/>
                </a:solidFill>
                <a:latin typeface="Courier New" pitchFamily="1" charset="0"/>
              </a:rPr>
              <a:t>&lt;h1&gt;</a:t>
            </a:r>
            <a:r>
              <a:rPr lang="fr-CH" b="1" dirty="0" smtClean="0">
                <a:latin typeface="Courier New" pitchFamily="1" charset="0"/>
              </a:rPr>
              <a:t>Hello world!</a:t>
            </a:r>
            <a:r>
              <a:rPr lang="fr-CH" b="1" dirty="0" smtClean="0">
                <a:solidFill>
                  <a:srgbClr val="00B0F0"/>
                </a:solidFill>
                <a:latin typeface="Courier New" pitchFamily="1" charset="0"/>
              </a:rPr>
              <a:t>&lt;/h1&gt;</a:t>
            </a:r>
            <a:r>
              <a:rPr lang="fr-CH" b="1" dirty="0">
                <a:latin typeface="Courier New" pitchFamily="1" charset="0"/>
              </a:rPr>
              <a:t/>
            </a:r>
            <a:br>
              <a:rPr lang="fr-CH" b="1" dirty="0">
                <a:latin typeface="Courier New" pitchFamily="1" charset="0"/>
              </a:rPr>
            </a:br>
            <a:r>
              <a:rPr lang="fr-CH" b="1" dirty="0" smtClean="0">
                <a:solidFill>
                  <a:srgbClr val="00B0F0"/>
                </a:solidFill>
                <a:latin typeface="Courier New" pitchFamily="1" charset="0"/>
              </a:rPr>
              <a:t>&lt;p&gt;</a:t>
            </a:r>
            <a:r>
              <a:rPr lang="fr-CH" b="1" dirty="0" smtClean="0">
                <a:latin typeface="Courier New" pitchFamily="1" charset="0"/>
              </a:rPr>
              <a:t/>
            </a:r>
            <a:br>
              <a:rPr lang="fr-CH" b="1" dirty="0" smtClean="0">
                <a:latin typeface="Courier New" pitchFamily="1" charset="0"/>
              </a:rPr>
            </a:br>
            <a:r>
              <a:rPr lang="fr-CH" b="1" dirty="0" smtClean="0">
                <a:latin typeface="Courier New" pitchFamily="1" charset="0"/>
              </a:rPr>
              <a:t>	</a:t>
            </a:r>
            <a:r>
              <a:rPr lang="fr-CH" b="1" dirty="0" err="1" smtClean="0">
                <a:latin typeface="Courier New" pitchFamily="1" charset="0"/>
              </a:rPr>
              <a:t>It’s</a:t>
            </a:r>
            <a:r>
              <a:rPr lang="fr-CH" b="1" dirty="0">
                <a:latin typeface="Courier New" pitchFamily="1" charset="0"/>
              </a:rPr>
              <a:t> </a:t>
            </a:r>
            <a:r>
              <a:rPr lang="fr-CH" b="1" dirty="0" err="1" smtClean="0">
                <a:latin typeface="Courier New" pitchFamily="1" charset="0"/>
              </a:rPr>
              <a:t>my</a:t>
            </a:r>
            <a:r>
              <a:rPr lang="fr-CH" b="1" dirty="0" smtClean="0">
                <a:latin typeface="Courier New" pitchFamily="1" charset="0"/>
              </a:rPr>
              <a:t> </a:t>
            </a:r>
            <a:r>
              <a:rPr lang="fr-CH" b="1" dirty="0" smtClean="0">
                <a:solidFill>
                  <a:srgbClr val="00B0F0"/>
                </a:solidFill>
                <a:latin typeface="Courier New" pitchFamily="1" charset="0"/>
              </a:rPr>
              <a:t>&lt;</a:t>
            </a:r>
            <a:r>
              <a:rPr lang="fr-CH" b="1" dirty="0" err="1" smtClean="0">
                <a:solidFill>
                  <a:srgbClr val="00B0F0"/>
                </a:solidFill>
                <a:latin typeface="Courier New" pitchFamily="1" charset="0"/>
              </a:rPr>
              <a:t>strong</a:t>
            </a:r>
            <a:r>
              <a:rPr lang="fr-CH" b="1" dirty="0" smtClean="0">
                <a:solidFill>
                  <a:srgbClr val="00B0F0"/>
                </a:solidFill>
                <a:latin typeface="Courier New" pitchFamily="1" charset="0"/>
              </a:rPr>
              <a:t>&gt;</a:t>
            </a:r>
            <a:r>
              <a:rPr lang="fr-CH" b="1" dirty="0" err="1" smtClean="0">
                <a:latin typeface="Courier New" pitchFamily="1" charset="0"/>
              </a:rPr>
              <a:t>awesome</a:t>
            </a:r>
            <a:r>
              <a:rPr lang="fr-CH" b="1" dirty="0" smtClean="0">
                <a:solidFill>
                  <a:srgbClr val="00B0F0"/>
                </a:solidFill>
                <a:latin typeface="Courier New" pitchFamily="1" charset="0"/>
              </a:rPr>
              <a:t>&lt;/</a:t>
            </a:r>
            <a:r>
              <a:rPr lang="fr-CH" b="1" dirty="0" err="1" smtClean="0">
                <a:solidFill>
                  <a:srgbClr val="00B0F0"/>
                </a:solidFill>
                <a:latin typeface="Courier New" pitchFamily="1" charset="0"/>
              </a:rPr>
              <a:t>strong</a:t>
            </a:r>
            <a:r>
              <a:rPr lang="fr-CH" b="1" dirty="0" smtClean="0">
                <a:solidFill>
                  <a:srgbClr val="00B0F0"/>
                </a:solidFill>
                <a:latin typeface="Courier New" pitchFamily="1" charset="0"/>
              </a:rPr>
              <a:t>&gt; </a:t>
            </a:r>
            <a:r>
              <a:rPr lang="fr-CH" b="1" dirty="0" smtClean="0">
                <a:latin typeface="Courier New" pitchFamily="1" charset="0"/>
              </a:rPr>
              <a:t>page!</a:t>
            </a:r>
            <a:br>
              <a:rPr lang="fr-CH" b="1" dirty="0" smtClean="0">
                <a:latin typeface="Courier New" pitchFamily="1" charset="0"/>
              </a:rPr>
            </a:br>
            <a:r>
              <a:rPr lang="fr-CH" b="1" dirty="0" smtClean="0">
                <a:solidFill>
                  <a:srgbClr val="00B0F0"/>
                </a:solidFill>
                <a:latin typeface="Courier New" pitchFamily="1" charset="0"/>
              </a:rPr>
              <a:t>&lt;/p&gt;</a:t>
            </a:r>
          </a:p>
          <a:p>
            <a:pPr marL="1257300" lvl="2" indent="-342900" eaLnBrk="1" hangingPunct="1">
              <a:spcBef>
                <a:spcPts val="0"/>
              </a:spcBef>
              <a:spcAft>
                <a:spcPct val="30000"/>
              </a:spcAft>
              <a:buClr>
                <a:schemeClr val="hlink"/>
              </a:buClr>
            </a:pPr>
            <a:r>
              <a:rPr lang="fr-CH" b="1" dirty="0" smtClean="0">
                <a:solidFill>
                  <a:srgbClr val="00B0F0"/>
                </a:solidFill>
                <a:latin typeface="Courier New" pitchFamily="1" charset="0"/>
              </a:rPr>
              <a:t>&lt;/div&gt;</a:t>
            </a:r>
          </a:p>
          <a:p>
            <a:pPr marL="1257300" lvl="2" indent="-342900" eaLnBrk="1" hangingPunct="1">
              <a:spcBef>
                <a:spcPts val="0"/>
              </a:spcBef>
              <a:spcAft>
                <a:spcPct val="30000"/>
              </a:spcAft>
              <a:buClr>
                <a:schemeClr val="hlink"/>
              </a:buClr>
            </a:pPr>
            <a:endParaRPr lang="fr-CH" b="1" dirty="0" smtClean="0">
              <a:solidFill>
                <a:srgbClr val="00B0F0"/>
              </a:solidFill>
              <a:latin typeface="Courier New" pitchFamily="1" charset="0"/>
            </a:endParaRPr>
          </a:p>
          <a:p>
            <a:pPr marL="1257300" lvl="2" indent="-342900" eaLnBrk="1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</a:pPr>
            <a:r>
              <a:rPr lang="fr-CH" b="1" dirty="0" smtClean="0">
                <a:solidFill>
                  <a:srgbClr val="00B0F0"/>
                </a:solidFill>
                <a:latin typeface="Courier New" pitchFamily="1" charset="0"/>
              </a:rPr>
              <a:t>&lt;script</a:t>
            </a:r>
            <a:r>
              <a:rPr lang="fr-CH" b="1" dirty="0" smtClean="0">
                <a:latin typeface="Courier New" pitchFamily="1" charset="0"/>
              </a:rPr>
              <a:t> </a:t>
            </a:r>
            <a:r>
              <a:rPr lang="fr-CH" b="1" dirty="0" smtClean="0">
                <a:solidFill>
                  <a:srgbClr val="FF0000"/>
                </a:solidFill>
                <a:latin typeface="Courier New" pitchFamily="1" charset="0"/>
              </a:rPr>
              <a:t>type</a:t>
            </a:r>
            <a:r>
              <a:rPr lang="fr-CH" b="1" dirty="0" smtClean="0">
                <a:latin typeface="Courier New" pitchFamily="1" charset="0"/>
              </a:rPr>
              <a:t>=</a:t>
            </a:r>
            <a:r>
              <a:rPr lang="fr-CH" b="1" dirty="0" smtClean="0">
                <a:solidFill>
                  <a:srgbClr val="00B050"/>
                </a:solidFill>
                <a:latin typeface="Courier New" pitchFamily="1" charset="0"/>
              </a:rPr>
              <a:t>"text/javascript"</a:t>
            </a:r>
            <a:r>
              <a:rPr lang="fr-CH" b="1" dirty="0" smtClean="0">
                <a:solidFill>
                  <a:srgbClr val="00B0F0"/>
                </a:solidFill>
                <a:latin typeface="Courier New" pitchFamily="1" charset="0"/>
              </a:rPr>
              <a:t>&gt;</a:t>
            </a:r>
            <a:r>
              <a:rPr lang="fr-CH" b="1" dirty="0" smtClean="0">
                <a:latin typeface="Courier New" pitchFamily="1" charset="0"/>
              </a:rPr>
              <a:t/>
            </a:r>
            <a:br>
              <a:rPr lang="fr-CH" b="1" dirty="0" smtClean="0">
                <a:latin typeface="Courier New" pitchFamily="1" charset="0"/>
              </a:rPr>
            </a:br>
            <a:r>
              <a:rPr lang="fr-CH" b="1" dirty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var</a:t>
            </a:r>
            <a:r>
              <a:rPr lang="fr-CH" b="1" dirty="0" smtClean="0">
                <a:latin typeface="Courier New" pitchFamily="1" charset="0"/>
              </a:rPr>
              <a:t> divEl = document.getElementById(</a:t>
            </a:r>
            <a:r>
              <a:rPr lang="fr-CH" b="1" dirty="0" smtClean="0">
                <a:solidFill>
                  <a:srgbClr val="00B050"/>
                </a:solidFill>
                <a:latin typeface="Courier New" pitchFamily="1" charset="0"/>
              </a:rPr>
              <a:t>"content"</a:t>
            </a:r>
            <a:r>
              <a:rPr lang="fr-CH" b="1" dirty="0" smtClean="0">
                <a:latin typeface="Courier New" pitchFamily="1" charset="0"/>
              </a:rPr>
              <a:t>);</a:t>
            </a:r>
            <a:endParaRPr lang="en-US" b="1" dirty="0">
              <a:latin typeface="Courier New" pitchFamily="1" charset="0"/>
            </a:endParaRPr>
          </a:p>
          <a:p>
            <a:pPr marL="1257300" lvl="2" indent="-342900" eaLnBrk="1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</a:pPr>
            <a:r>
              <a:rPr lang="en-US" b="1" dirty="0" smtClean="0">
                <a:solidFill>
                  <a:srgbClr val="0070C0"/>
                </a:solidFill>
                <a:latin typeface="Courier New" pitchFamily="1" charset="0"/>
                <a:cs typeface="Courier New" pitchFamily="-106" charset="0"/>
              </a:rPr>
              <a:t>	</a:t>
            </a:r>
            <a:r>
              <a:rPr lang="en-US" b="1" dirty="0" err="1" smtClean="0">
                <a:solidFill>
                  <a:srgbClr val="0070C0"/>
                </a:solidFill>
                <a:latin typeface="Courier New" pitchFamily="-106" charset="0"/>
                <a:cs typeface="Courier New" pitchFamily="-106" charset="0"/>
              </a:rPr>
              <a:t>var</a:t>
            </a:r>
            <a:r>
              <a:rPr lang="en-US" b="1" dirty="0" smtClean="0">
                <a:latin typeface="Courier New" pitchFamily="1" charset="0"/>
              </a:rPr>
              <a:t> </a:t>
            </a:r>
            <a:r>
              <a:rPr lang="en-US" b="1" dirty="0" err="1" smtClean="0">
                <a:latin typeface="Courier New" pitchFamily="1" charset="0"/>
              </a:rPr>
              <a:t>strongEl</a:t>
            </a:r>
            <a:r>
              <a:rPr lang="en-US" b="1" dirty="0" smtClean="0">
                <a:latin typeface="Courier New" pitchFamily="1" charset="0"/>
              </a:rPr>
              <a:t> = </a:t>
            </a:r>
            <a:r>
              <a:rPr lang="en-US" b="1" dirty="0" err="1" smtClean="0">
                <a:latin typeface="Courier New" pitchFamily="1" charset="0"/>
              </a:rPr>
              <a:t>divEl.childNodes</a:t>
            </a:r>
            <a:r>
              <a:rPr lang="en-US" b="1" dirty="0" smtClean="0">
                <a:latin typeface="Courier New" pitchFamily="1" charset="0"/>
              </a:rPr>
              <a:t>[</a:t>
            </a:r>
            <a:r>
              <a:rPr lang="en-US" b="1" dirty="0" smtClean="0">
                <a:solidFill>
                  <a:srgbClr val="FFC000"/>
                </a:solidFill>
                <a:latin typeface="Courier New" pitchFamily="1" charset="0"/>
              </a:rPr>
              <a:t>1</a:t>
            </a:r>
            <a:r>
              <a:rPr lang="en-US" b="1" dirty="0" smtClean="0">
                <a:latin typeface="Courier New" pitchFamily="1" charset="0"/>
              </a:rPr>
              <a:t>].</a:t>
            </a:r>
            <a:r>
              <a:rPr lang="en-US" b="1" dirty="0" err="1" smtClean="0">
                <a:latin typeface="Courier New" pitchFamily="1" charset="0"/>
              </a:rPr>
              <a:t>childNodes</a:t>
            </a:r>
            <a:r>
              <a:rPr lang="en-US" b="1" dirty="0" smtClean="0">
                <a:latin typeface="Courier New" pitchFamily="1" charset="0"/>
              </a:rPr>
              <a:t>[</a:t>
            </a:r>
            <a:r>
              <a:rPr lang="en-US" b="1" dirty="0">
                <a:solidFill>
                  <a:srgbClr val="FFC000"/>
                </a:solidFill>
                <a:latin typeface="Courier New" pitchFamily="1" charset="0"/>
              </a:rPr>
              <a:t>1</a:t>
            </a:r>
            <a:r>
              <a:rPr lang="en-US" b="1" dirty="0" smtClean="0">
                <a:latin typeface="Courier New" pitchFamily="1" charset="0"/>
              </a:rPr>
              <a:t>];</a:t>
            </a:r>
          </a:p>
          <a:p>
            <a:pPr marL="1257300" lvl="2" indent="-342900" eaLnBrk="1" hangingPunct="1">
              <a:spcBef>
                <a:spcPts val="0"/>
              </a:spcBef>
              <a:spcAft>
                <a:spcPct val="30000"/>
              </a:spcAft>
              <a:buClr>
                <a:schemeClr val="hlink"/>
              </a:buClr>
            </a:pPr>
            <a:r>
              <a:rPr lang="en-US" b="1" dirty="0" smtClean="0">
                <a:solidFill>
                  <a:srgbClr val="00B0F0"/>
                </a:solidFill>
                <a:latin typeface="Courier New" pitchFamily="1" charset="0"/>
              </a:rPr>
              <a:t>&lt;/script&gt;</a:t>
            </a:r>
            <a:endParaRPr lang="en-US" b="1" dirty="0">
              <a:solidFill>
                <a:srgbClr val="00B0F0"/>
              </a:solidFill>
              <a:latin typeface="Courier New" pitchFamily="1" charset="0"/>
            </a:endParaRPr>
          </a:p>
        </p:txBody>
      </p:sp>
      <p:cxnSp>
        <p:nvCxnSpPr>
          <p:cNvPr id="15" name="Connecteur droit 14"/>
          <p:cNvCxnSpPr/>
          <p:nvPr/>
        </p:nvCxnSpPr>
        <p:spPr>
          <a:xfrm>
            <a:off x="1043608" y="265212"/>
            <a:ext cx="0" cy="48245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 rot="16200000">
            <a:off x="-1621558" y="2353444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err="1" smtClean="0">
                <a:latin typeface="+mj-lt"/>
              </a:rPr>
              <a:t>Accessing</a:t>
            </a:r>
            <a:r>
              <a:rPr lang="fr-FR" sz="3600" b="1" dirty="0" smtClean="0">
                <a:latin typeface="+mj-lt"/>
              </a:rPr>
              <a:t> </a:t>
            </a:r>
            <a:r>
              <a:rPr lang="fr-FR" sz="3600" b="1" dirty="0" err="1">
                <a:latin typeface="+mj-lt"/>
              </a:rPr>
              <a:t>E</a:t>
            </a:r>
            <a:r>
              <a:rPr lang="fr-FR" sz="3600" b="1" dirty="0" err="1" smtClean="0">
                <a:latin typeface="+mj-lt"/>
              </a:rPr>
              <a:t>lements</a:t>
            </a:r>
            <a:endParaRPr lang="fr-FR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929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129308"/>
            <a:ext cx="4241200" cy="383202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" name="Image 3" descr="icon_chron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21549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You’re going to add JavaScript code to your contact form to validate user </a:t>
            </a:r>
            <a:r>
              <a:rPr lang="en-US" dirty="0" smtClean="0"/>
              <a:t>inputs!</a:t>
            </a:r>
            <a:endParaRPr lang="en-US" dirty="0"/>
          </a:p>
          <a:p>
            <a:r>
              <a:rPr lang="en-US" dirty="0"/>
              <a:t>Create a new JS file.</a:t>
            </a:r>
          </a:p>
          <a:p>
            <a:pPr lvl="1"/>
            <a:r>
              <a:rPr lang="en-US" dirty="0"/>
              <a:t>Declare a function named </a:t>
            </a:r>
            <a:r>
              <a:rPr lang="en-US" dirty="0" err="1"/>
              <a:t>validateForm</a:t>
            </a:r>
            <a:r>
              <a:rPr lang="en-US" dirty="0"/>
              <a:t>() which validate your form inputs</a:t>
            </a:r>
          </a:p>
          <a:p>
            <a:pPr lvl="2"/>
            <a:r>
              <a:rPr lang="en-US" dirty="0"/>
              <a:t>All fields have to be </a:t>
            </a:r>
            <a:r>
              <a:rPr lang="en-US" dirty="0" smtClean="0"/>
              <a:t>filled</a:t>
            </a:r>
            <a:endParaRPr lang="en-US" dirty="0"/>
          </a:p>
          <a:p>
            <a:pPr lvl="2"/>
            <a:r>
              <a:rPr lang="en-US" dirty="0"/>
              <a:t>Names must not contain </a:t>
            </a:r>
            <a:r>
              <a:rPr lang="en-US" dirty="0" smtClean="0"/>
              <a:t>numbers</a:t>
            </a:r>
            <a:endParaRPr lang="en-US" dirty="0"/>
          </a:p>
          <a:p>
            <a:pPr lvl="2"/>
            <a:r>
              <a:rPr lang="en-US" dirty="0"/>
              <a:t>E-mail format has to be validated with </a:t>
            </a:r>
            <a:r>
              <a:rPr lang="en-US" dirty="0" err="1" smtClean="0"/>
              <a:t>RegExp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DOM</a:t>
            </a:r>
            <a:endParaRPr lang="fr-FR" dirty="0"/>
          </a:p>
        </p:txBody>
      </p:sp>
      <p:pic>
        <p:nvPicPr>
          <p:cNvPr id="5" name="Image 3" descr="icon_chron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75686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to </a:t>
            </a:r>
            <a:br>
              <a:rPr lang="fr-FR" dirty="0" smtClean="0"/>
            </a:br>
            <a:r>
              <a:rPr lang="fr-FR" dirty="0" err="1" smtClean="0"/>
              <a:t>object</a:t>
            </a:r>
            <a:r>
              <a:rPr lang="fr-FR" dirty="0" smtClean="0"/>
              <a:t> </a:t>
            </a:r>
            <a:r>
              <a:rPr lang="fr-FR" dirty="0" err="1" smtClean="0"/>
              <a:t>modeling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Discover</a:t>
            </a:r>
            <a:r>
              <a:rPr lang="fr-FR" dirty="0" smtClean="0"/>
              <a:t> JavaScript </a:t>
            </a:r>
            <a:r>
              <a:rPr lang="fr-FR" dirty="0" err="1" smtClean="0"/>
              <a:t>language</a:t>
            </a:r>
            <a:endParaRPr lang="fr-FR" dirty="0"/>
          </a:p>
        </p:txBody>
      </p:sp>
      <p:pic>
        <p:nvPicPr>
          <p:cNvPr id="4" name="Picture 14" descr="Ambient PC screen.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2218" y="1921396"/>
            <a:ext cx="2520222" cy="1891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fr-FR" dirty="0" smtClean="0"/>
          </a:p>
          <a:p>
            <a:pPr eaLnBrk="1" hangingPunct="1">
              <a:lnSpc>
                <a:spcPct val="90000"/>
              </a:lnSpc>
            </a:pPr>
            <a:r>
              <a:rPr lang="fr-FR" dirty="0" smtClean="0"/>
              <a:t>JavaScript </a:t>
            </a:r>
            <a:r>
              <a:rPr lang="fr-FR" dirty="0" err="1" smtClean="0"/>
              <a:t>is</a:t>
            </a:r>
            <a:r>
              <a:rPr lang="fr-FR" dirty="0" smtClean="0"/>
              <a:t> an Object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Programming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uses Prototypes</a:t>
            </a:r>
            <a:endParaRPr lang="fr-FR" dirty="0"/>
          </a:p>
          <a:p>
            <a:pPr eaLnBrk="1" hangingPunct="1">
              <a:lnSpc>
                <a:spcPct val="90000"/>
              </a:lnSpc>
            </a:pPr>
            <a:endParaRPr lang="fr-FR" dirty="0"/>
          </a:p>
          <a:p>
            <a:pPr eaLnBrk="1" hangingPunct="1">
              <a:lnSpc>
                <a:spcPct val="90000"/>
              </a:lnSpc>
            </a:pPr>
            <a:r>
              <a:rPr lang="fr-FR" dirty="0" err="1" smtClean="0"/>
              <a:t>We’ll</a:t>
            </a:r>
            <a:r>
              <a:rPr lang="fr-FR" dirty="0" smtClean="0"/>
              <a:t> </a:t>
            </a:r>
            <a:r>
              <a:rPr lang="fr-FR" dirty="0" err="1" smtClean="0"/>
              <a:t>see</a:t>
            </a:r>
            <a:r>
              <a:rPr lang="fr-FR" dirty="0" smtClean="0"/>
              <a:t> more about OOP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year</a:t>
            </a:r>
            <a:r>
              <a:rPr lang="fr-FR" dirty="0" smtClean="0"/>
              <a:t> but </a:t>
            </a:r>
            <a:r>
              <a:rPr lang="fr-FR" dirty="0" err="1" smtClean="0"/>
              <a:t>there</a:t>
            </a:r>
            <a:r>
              <a:rPr lang="fr-FR" dirty="0" smtClean="0"/>
              <a:t> are </a:t>
            </a:r>
            <a:r>
              <a:rPr lang="fr-FR" dirty="0" err="1" smtClean="0"/>
              <a:t>some</a:t>
            </a:r>
            <a:r>
              <a:rPr lang="fr-FR" dirty="0" smtClean="0"/>
              <a:t> basic concepts </a:t>
            </a:r>
            <a:r>
              <a:rPr lang="fr-FR" dirty="0" err="1" smtClean="0"/>
              <a:t>we</a:t>
            </a:r>
            <a:r>
              <a:rPr lang="fr-FR" dirty="0" smtClean="0"/>
              <a:t> have to </a:t>
            </a:r>
            <a:r>
              <a:rPr lang="fr-FR" dirty="0" err="1" smtClean="0"/>
              <a:t>see</a:t>
            </a:r>
            <a:r>
              <a:rPr lang="fr-FR" dirty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course…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Introduction to </a:t>
            </a:r>
            <a:r>
              <a:rPr lang="fr-FR" dirty="0" err="1" smtClean="0"/>
              <a:t>object</a:t>
            </a:r>
            <a:r>
              <a:rPr lang="fr-FR" dirty="0" smtClean="0"/>
              <a:t> </a:t>
            </a:r>
            <a:r>
              <a:rPr lang="fr-FR" dirty="0" err="1"/>
              <a:t>modeling</a:t>
            </a:r>
            <a:endParaRPr lang="fr-FR" dirty="0"/>
          </a:p>
        </p:txBody>
      </p:sp>
      <p:pic>
        <p:nvPicPr>
          <p:cNvPr id="5" name="Imag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213"/>
            <a:ext cx="827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82146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r-FR" dirty="0" err="1" smtClean="0"/>
              <a:t>Objects</a:t>
            </a:r>
            <a:r>
              <a:rPr lang="fr-FR" dirty="0" smtClean="0"/>
              <a:t> in JavaScript are mutable </a:t>
            </a:r>
            <a:r>
              <a:rPr lang="fr-FR" dirty="0" err="1" smtClean="0"/>
              <a:t>keyed</a:t>
            </a:r>
            <a:r>
              <a:rPr lang="fr-FR" dirty="0" smtClean="0"/>
              <a:t> collections</a:t>
            </a:r>
          </a:p>
          <a:p>
            <a:pPr eaLnBrk="1" hangingPunct="1">
              <a:lnSpc>
                <a:spcPct val="90000"/>
              </a:lnSpc>
            </a:pPr>
            <a:endParaRPr lang="fr-FR" dirty="0"/>
          </a:p>
          <a:p>
            <a:pPr eaLnBrk="1" hangingPunct="1">
              <a:lnSpc>
                <a:spcPct val="90000"/>
              </a:lnSpc>
            </a:pPr>
            <a:r>
              <a:rPr lang="fr-FR" i="1" dirty="0" err="1" smtClean="0"/>
              <a:t>number</a:t>
            </a:r>
            <a:r>
              <a:rPr lang="fr-FR" dirty="0" smtClean="0"/>
              <a:t>, </a:t>
            </a:r>
            <a:r>
              <a:rPr lang="fr-FR" i="1" dirty="0" smtClean="0"/>
              <a:t>string</a:t>
            </a:r>
            <a:r>
              <a:rPr lang="fr-FR" dirty="0" smtClean="0"/>
              <a:t>, </a:t>
            </a:r>
            <a:r>
              <a:rPr lang="fr-FR" i="1" dirty="0" err="1" smtClean="0"/>
              <a:t>boolean</a:t>
            </a:r>
            <a:r>
              <a:rPr lang="fr-FR" dirty="0" smtClean="0"/>
              <a:t>, </a:t>
            </a:r>
            <a:r>
              <a:rPr lang="fr-FR" i="1" dirty="0" err="1" smtClean="0"/>
              <a:t>null</a:t>
            </a:r>
            <a:r>
              <a:rPr lang="fr-FR" dirty="0" smtClean="0"/>
              <a:t> and </a:t>
            </a:r>
            <a:r>
              <a:rPr lang="fr-FR" i="1" dirty="0" err="1" smtClean="0"/>
              <a:t>undefined</a:t>
            </a:r>
            <a:r>
              <a:rPr lang="fr-FR" dirty="0" smtClean="0"/>
              <a:t> are primitive types</a:t>
            </a:r>
          </a:p>
          <a:p>
            <a:pPr eaLnBrk="1" hangingPunct="1">
              <a:lnSpc>
                <a:spcPct val="90000"/>
              </a:lnSpc>
            </a:pPr>
            <a:endParaRPr lang="fr-FR" dirty="0"/>
          </a:p>
          <a:p>
            <a:pPr eaLnBrk="1" hangingPunct="1">
              <a:lnSpc>
                <a:spcPct val="90000"/>
              </a:lnSpc>
            </a:pPr>
            <a:r>
              <a:rPr lang="fr-FR" i="1" dirty="0" err="1" smtClean="0"/>
              <a:t>Arrays</a:t>
            </a:r>
            <a:r>
              <a:rPr lang="fr-FR" dirty="0" smtClean="0"/>
              <a:t> are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Introduction to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</p:txBody>
      </p:sp>
      <p:pic>
        <p:nvPicPr>
          <p:cNvPr id="5" name="Imag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213"/>
            <a:ext cx="827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38175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r-FR" dirty="0" smtClean="0"/>
              <a:t>An </a:t>
            </a:r>
            <a:r>
              <a:rPr lang="fr-FR" dirty="0" err="1" smtClean="0"/>
              <a:t>object</a:t>
            </a:r>
            <a:r>
              <a:rPr lang="fr-FR" dirty="0" smtClean="0"/>
              <a:t> </a:t>
            </a:r>
            <a:r>
              <a:rPr lang="fr-FR" dirty="0" err="1" smtClean="0"/>
              <a:t>contains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/>
          </a:p>
          <a:p>
            <a:pPr eaLnBrk="1" hangingPunct="1">
              <a:lnSpc>
                <a:spcPct val="90000"/>
              </a:lnSpc>
            </a:pPr>
            <a:r>
              <a:rPr lang="fr-FR" dirty="0" smtClean="0"/>
              <a:t>A </a:t>
            </a:r>
            <a:r>
              <a:rPr lang="fr-FR" dirty="0" err="1" smtClean="0"/>
              <a:t>property</a:t>
            </a:r>
            <a:r>
              <a:rPr lang="fr-FR" dirty="0" smtClean="0"/>
              <a:t> has a </a:t>
            </a:r>
            <a:r>
              <a:rPr lang="fr-FR" dirty="0" err="1" smtClean="0"/>
              <a:t>name</a:t>
            </a:r>
            <a:r>
              <a:rPr lang="fr-FR" dirty="0" smtClean="0"/>
              <a:t> and a value</a:t>
            </a:r>
            <a:endParaRPr lang="fr-FR" dirty="0"/>
          </a:p>
          <a:p>
            <a:pPr lvl="1" eaLnBrk="1" hangingPunct="1">
              <a:lnSpc>
                <a:spcPct val="90000"/>
              </a:lnSpc>
            </a:pPr>
            <a:r>
              <a:rPr lang="fr-FR" dirty="0" smtClean="0"/>
              <a:t>A </a:t>
            </a:r>
            <a:r>
              <a:rPr lang="fr-FR" dirty="0" err="1" smtClean="0"/>
              <a:t>property</a:t>
            </a:r>
            <a:r>
              <a:rPr lang="fr-FR" dirty="0" smtClean="0"/>
              <a:t> </a:t>
            </a:r>
            <a:r>
              <a:rPr lang="fr-FR" dirty="0" err="1" smtClean="0"/>
              <a:t>name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any</a:t>
            </a:r>
            <a:r>
              <a:rPr lang="fr-FR" dirty="0" smtClean="0"/>
              <a:t> string</a:t>
            </a:r>
            <a:endParaRPr lang="fr-FR" dirty="0"/>
          </a:p>
          <a:p>
            <a:pPr lvl="1" eaLnBrk="1" hangingPunct="1">
              <a:lnSpc>
                <a:spcPct val="90000"/>
              </a:lnSpc>
            </a:pPr>
            <a:r>
              <a:rPr lang="fr-FR" dirty="0" smtClean="0"/>
              <a:t>A </a:t>
            </a:r>
            <a:r>
              <a:rPr lang="fr-FR" dirty="0" err="1" smtClean="0"/>
              <a:t>property</a:t>
            </a:r>
            <a:r>
              <a:rPr lang="fr-FR" dirty="0" smtClean="0"/>
              <a:t> value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any</a:t>
            </a:r>
            <a:r>
              <a:rPr lang="fr-FR" dirty="0" smtClean="0"/>
              <a:t> JavaScript value</a:t>
            </a:r>
          </a:p>
          <a:p>
            <a:pPr lvl="2" eaLnBrk="1" hangingPunct="1">
              <a:lnSpc>
                <a:spcPct val="90000"/>
              </a:lnSpc>
            </a:pPr>
            <a:r>
              <a:rPr lang="fr-FR" dirty="0" smtClean="0"/>
              <a:t>Strings</a:t>
            </a:r>
          </a:p>
          <a:p>
            <a:pPr lvl="2" eaLnBrk="1" hangingPunct="1">
              <a:lnSpc>
                <a:spcPct val="90000"/>
              </a:lnSpc>
            </a:pPr>
            <a:r>
              <a:rPr lang="fr-FR" dirty="0" err="1" smtClean="0"/>
              <a:t>Arrays</a:t>
            </a:r>
            <a:r>
              <a:rPr lang="fr-FR" dirty="0" smtClean="0"/>
              <a:t> </a:t>
            </a:r>
          </a:p>
          <a:p>
            <a:pPr lvl="2" eaLnBrk="1" hangingPunct="1">
              <a:lnSpc>
                <a:spcPct val="90000"/>
              </a:lnSpc>
            </a:pPr>
            <a:r>
              <a:rPr lang="fr-FR" dirty="0" err="1" smtClean="0"/>
              <a:t>Functions</a:t>
            </a:r>
            <a:r>
              <a:rPr lang="fr-FR" dirty="0" smtClean="0"/>
              <a:t>!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There are several ways to declare an object but we’re going to see just one during this </a:t>
            </a:r>
            <a:r>
              <a:rPr lang="en-US" dirty="0" smtClean="0"/>
              <a:t>course…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Introduction to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</p:txBody>
      </p:sp>
      <p:pic>
        <p:nvPicPr>
          <p:cNvPr id="5" name="Imag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213"/>
            <a:ext cx="827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32175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Literals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Convenient notation for creating new objects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A pair of curly braces surrounding zero or more name/value pairs: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Introduction to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3217540"/>
            <a:ext cx="8785225" cy="20162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Font typeface="Wingdings" pitchFamily="1" charset="2"/>
              <a:buNone/>
            </a:pPr>
            <a:r>
              <a:rPr lang="en-GB" b="1" dirty="0" err="1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var</a:t>
            </a:r>
            <a:r>
              <a:rPr lang="en-GB" b="1" dirty="0" smtClean="0">
                <a:latin typeface="Courier New" pitchFamily="1" charset="0"/>
                <a:ea typeface="ＭＳ Ｐゴシック" pitchFamily="1" charset="-128"/>
              </a:rPr>
              <a:t> barney = {</a:t>
            </a:r>
          </a:p>
          <a:p>
            <a:pPr eaLnBrk="1" hangingPunct="1">
              <a:buFont typeface="Wingdings" pitchFamily="1" charset="2"/>
              <a:buNone/>
            </a:pP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	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fr-CH" b="1" dirty="0">
                <a:solidFill>
                  <a:srgbClr val="00B050"/>
                </a:solidFill>
                <a:latin typeface="Courier New" pitchFamily="1" charset="0"/>
              </a:rPr>
              <a:t>firstName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: 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fr-CH" b="1" dirty="0">
                <a:solidFill>
                  <a:srgbClr val="00B050"/>
                </a:solidFill>
                <a:latin typeface="Courier New" pitchFamily="1" charset="0"/>
              </a:rPr>
              <a:t>Barney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,</a:t>
            </a:r>
          </a:p>
          <a:p>
            <a:pPr eaLnBrk="1" hangingPunct="1"/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	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fr-CH" b="1" dirty="0">
                <a:solidFill>
                  <a:srgbClr val="00B050"/>
                </a:solidFill>
                <a:latin typeface="Courier New" pitchFamily="1" charset="0"/>
              </a:rPr>
              <a:t>lastName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: 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fr-CH" b="1" dirty="0">
                <a:solidFill>
                  <a:srgbClr val="00B050"/>
                </a:solidFill>
                <a:latin typeface="Courier New" pitchFamily="1" charset="0"/>
              </a:rPr>
              <a:t>Stinson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,</a:t>
            </a:r>
          </a:p>
          <a:p>
            <a:pPr eaLnBrk="1" hangingPunct="1"/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	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fr-CH" b="1" dirty="0">
                <a:solidFill>
                  <a:srgbClr val="00B050"/>
                </a:solidFill>
                <a:latin typeface="Courier New" pitchFamily="1" charset="0"/>
              </a:rPr>
              <a:t>saySmthg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: </a:t>
            </a:r>
            <a:r>
              <a:rPr lang="fr-CH" b="1" dirty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function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() { </a:t>
            </a:r>
          </a:p>
          <a:p>
            <a:pPr eaLnBrk="1" hangingPunct="1"/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	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	console.log(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fr-CH" b="1" dirty="0">
                <a:solidFill>
                  <a:srgbClr val="00B050"/>
                </a:solidFill>
                <a:latin typeface="Courier New" pitchFamily="1" charset="0"/>
              </a:rPr>
              <a:t>It’s gonna be...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); </a:t>
            </a:r>
          </a:p>
          <a:p>
            <a:pPr eaLnBrk="1" hangingPunct="1"/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	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}</a:t>
            </a:r>
          </a:p>
          <a:p>
            <a:pPr eaLnBrk="1" hangingPunct="1">
              <a:buFont typeface="Wingdings" pitchFamily="1" charset="2"/>
              <a:buNone/>
            </a:pP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}</a:t>
            </a:r>
            <a:endParaRPr lang="fr-CH" b="1" dirty="0">
              <a:latin typeface="Courier New" pitchFamily="1" charset="0"/>
              <a:ea typeface="ＭＳ Ｐゴシック" pitchFamily="1" charset="-128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5585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85292"/>
            <a:ext cx="8435975" cy="4230687"/>
          </a:xfrm>
        </p:spPr>
        <p:txBody>
          <a:bodyPr/>
          <a:lstStyle/>
          <a:p>
            <a:r>
              <a:rPr lang="en-US" dirty="0" smtClean="0"/>
              <a:t>Based on </a:t>
            </a:r>
            <a:r>
              <a:rPr lang="en-US" b="1" dirty="0" smtClean="0"/>
              <a:t>events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onload</a:t>
            </a:r>
            <a:endParaRPr lang="en-US" dirty="0" smtClean="0"/>
          </a:p>
          <a:p>
            <a:pPr lvl="1"/>
            <a:r>
              <a:rPr lang="en-US" dirty="0" err="1" smtClean="0"/>
              <a:t>onfocus</a:t>
            </a:r>
            <a:endParaRPr lang="en-US" dirty="0" smtClean="0"/>
          </a:p>
          <a:p>
            <a:pPr lvl="1"/>
            <a:r>
              <a:rPr lang="en-US" dirty="0" err="1" smtClean="0"/>
              <a:t>onclick</a:t>
            </a:r>
            <a:endParaRPr lang="en-US" dirty="0" smtClean="0"/>
          </a:p>
          <a:p>
            <a:pPr lvl="1"/>
            <a:r>
              <a:rPr lang="en-US" dirty="0" err="1" smtClean="0"/>
              <a:t>ondblclick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Associated to DOM objects: </a:t>
            </a:r>
          </a:p>
          <a:p>
            <a:pPr marL="0" indent="0" algn="ctr">
              <a:buNone/>
            </a:pPr>
            <a:r>
              <a:rPr lang="en-US" sz="2800" b="1" dirty="0" smtClean="0"/>
              <a:t>window, document, forms, ...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Presentation</a:t>
            </a:r>
            <a:endParaRPr kumimoji="0" lang="fr-FR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lvl="0" indent="-342900" defTabSz="457200">
              <a:spcBef>
                <a:spcPct val="20000"/>
              </a:spcBef>
              <a:defRPr/>
            </a:pPr>
            <a:r>
              <a:rPr lang="fr-FR" dirty="0" smtClean="0">
                <a:solidFill>
                  <a:prstClr val="black"/>
                </a:solidFill>
                <a:latin typeface="Calibri"/>
                <a:cs typeface="ＭＳ Ｐゴシック" charset="0"/>
              </a:rPr>
              <a:t>Introduction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 bwMode="auto">
          <a:xfrm>
            <a:off x="4032448" y="1705372"/>
            <a:ext cx="4788024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42950" marR="0" lvl="1" indent="-28575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onabort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0"/>
              <a:cs typeface="+mn-cs"/>
            </a:endParaRPr>
          </a:p>
          <a:p>
            <a:pPr marL="742950" marR="0" lvl="1" indent="-28575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onerror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0"/>
              <a:cs typeface="+mn-cs"/>
            </a:endParaRPr>
          </a:p>
          <a:p>
            <a:pPr marL="742950" marR="0" lvl="1" indent="-28575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onmouseover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0"/>
              <a:cs typeface="+mn-cs"/>
            </a:endParaRPr>
          </a:p>
          <a:p>
            <a:pPr marL="742950" marR="0" lvl="1" indent="-28575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….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Literals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Quotes around property names are optional if the name is a legal JavaScript name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Property values can be other object literals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Introduction to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</p:txBody>
      </p:sp>
      <p:pic>
        <p:nvPicPr>
          <p:cNvPr id="5" name="Imag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213"/>
            <a:ext cx="827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62296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Literals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Introduction to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1705372"/>
            <a:ext cx="8785225" cy="35283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Font typeface="Wingdings" pitchFamily="1" charset="2"/>
              <a:buNone/>
            </a:pPr>
            <a:r>
              <a:rPr lang="en-GB" b="1" dirty="0" err="1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var</a:t>
            </a:r>
            <a:r>
              <a:rPr lang="en-GB" b="1" dirty="0" smtClean="0">
                <a:latin typeface="Courier New" pitchFamily="1" charset="0"/>
                <a:ea typeface="ＭＳ Ｐゴシック" pitchFamily="1" charset="-128"/>
              </a:rPr>
              <a:t> trip = {</a:t>
            </a:r>
          </a:p>
          <a:p>
            <a:pPr eaLnBrk="1" hangingPunct="1">
              <a:buFont typeface="Wingdings" pitchFamily="1" charset="2"/>
              <a:buNone/>
            </a:pP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	</a:t>
            </a:r>
            <a:r>
              <a:rPr lang="fr-CH" b="1" dirty="0" smtClean="0">
                <a:solidFill>
                  <a:srgbClr val="000000"/>
                </a:solidFill>
                <a:latin typeface="Courier New" pitchFamily="1" charset="0"/>
              </a:rPr>
              <a:t>departure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: </a:t>
            </a:r>
            <a:r>
              <a:rPr lang="fr-CH" b="1" dirty="0" smtClean="0">
                <a:solidFill>
                  <a:srgbClr val="000000"/>
                </a:solidFill>
                <a:latin typeface="Courier New" pitchFamily="1" charset="0"/>
                <a:ea typeface="ＭＳ Ｐゴシック" pitchFamily="1" charset="-128"/>
              </a:rPr>
              <a:t>{</a:t>
            </a:r>
          </a:p>
          <a:p>
            <a:pPr eaLnBrk="1" hangingPunct="1">
              <a:buFont typeface="Wingdings" pitchFamily="1" charset="2"/>
              <a:buNone/>
            </a:pPr>
            <a:r>
              <a:rPr lang="fr-CH" b="1" dirty="0" smtClean="0">
                <a:solidFill>
                  <a:srgbClr val="000000"/>
                </a:solidFill>
                <a:latin typeface="Courier New" pitchFamily="1" charset="0"/>
                <a:ea typeface="ＭＳ Ｐゴシック" pitchFamily="1" charset="-128"/>
              </a:rPr>
              <a:t>		city: </a:t>
            </a:r>
            <a:r>
              <a:rPr lang="fr-CH" b="1" dirty="0" smtClean="0">
                <a:solidFill>
                  <a:schemeClr val="bg1">
                    <a:lumMod val="50000"/>
                  </a:schemeClr>
                </a:solidFill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fr-CH" b="1" dirty="0">
                <a:solidFill>
                  <a:srgbClr val="00B050"/>
                </a:solidFill>
                <a:latin typeface="Courier New" pitchFamily="1" charset="0"/>
              </a:rPr>
              <a:t>Paris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fr-CH" b="1" dirty="0" smtClean="0">
                <a:solidFill>
                  <a:srgbClr val="000000"/>
                </a:solidFill>
                <a:latin typeface="Courier New" pitchFamily="1" charset="0"/>
                <a:ea typeface="ＭＳ Ｐゴシック" pitchFamily="1" charset="-128"/>
              </a:rPr>
              <a:t>,</a:t>
            </a:r>
          </a:p>
          <a:p>
            <a:pPr eaLnBrk="1" hangingPunct="1">
              <a:buFont typeface="Wingdings" pitchFamily="1" charset="2"/>
              <a:buNone/>
            </a:pPr>
            <a:r>
              <a:rPr lang="fr-CH" b="1" dirty="0">
                <a:solidFill>
                  <a:srgbClr val="000000"/>
                </a:solidFill>
                <a:latin typeface="Courier New" pitchFamily="1" charset="0"/>
                <a:ea typeface="ＭＳ Ｐゴシック" pitchFamily="1" charset="-128"/>
              </a:rPr>
              <a:t>	</a:t>
            </a:r>
            <a:r>
              <a:rPr lang="fr-CH" b="1" dirty="0" smtClean="0">
                <a:solidFill>
                  <a:srgbClr val="000000"/>
                </a:solidFill>
                <a:latin typeface="Courier New" pitchFamily="1" charset="0"/>
                <a:ea typeface="ＭＳ Ｐゴシック" pitchFamily="1" charset="-128"/>
              </a:rPr>
              <a:t>	country: 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fr-CH" b="1" dirty="0">
                <a:solidFill>
                  <a:srgbClr val="00B050"/>
                </a:solidFill>
                <a:latin typeface="Courier New" pitchFamily="1" charset="0"/>
              </a:rPr>
              <a:t>France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  <a:ea typeface="ＭＳ Ｐゴシック" pitchFamily="1" charset="-128"/>
              </a:rPr>
              <a:t>"</a:t>
            </a:r>
          </a:p>
          <a:p>
            <a:pPr eaLnBrk="1" hangingPunct="1">
              <a:buFont typeface="Wingdings" pitchFamily="1" charset="2"/>
              <a:buNone/>
            </a:pPr>
            <a:r>
              <a:rPr lang="fr-CH" b="1" dirty="0">
                <a:solidFill>
                  <a:srgbClr val="000000"/>
                </a:solidFill>
                <a:latin typeface="Courier New" pitchFamily="1" charset="0"/>
                <a:ea typeface="ＭＳ Ｐゴシック" pitchFamily="1" charset="-128"/>
              </a:rPr>
              <a:t>	</a:t>
            </a:r>
            <a:r>
              <a:rPr lang="fr-CH" b="1" dirty="0" smtClean="0">
                <a:solidFill>
                  <a:srgbClr val="000000"/>
                </a:solidFill>
                <a:latin typeface="Courier New" pitchFamily="1" charset="0"/>
                <a:ea typeface="ＭＳ Ｐゴシック" pitchFamily="1" charset="-128"/>
              </a:rPr>
              <a:t>}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,</a:t>
            </a:r>
          </a:p>
          <a:p>
            <a:pPr eaLnBrk="1" hangingPunct="1"/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	</a:t>
            </a:r>
            <a:r>
              <a:rPr lang="fr-CH" b="1" dirty="0" smtClean="0">
                <a:solidFill>
                  <a:srgbClr val="000000"/>
                </a:solidFill>
                <a:latin typeface="Courier New" pitchFamily="1" charset="0"/>
              </a:rPr>
              <a:t>arrival: {</a:t>
            </a:r>
          </a:p>
          <a:p>
            <a:pPr eaLnBrk="1" hangingPunct="1"/>
            <a:r>
              <a:rPr lang="fr-CH" b="1" dirty="0">
                <a:solidFill>
                  <a:srgbClr val="000000"/>
                </a:solidFill>
                <a:latin typeface="Courier New" pitchFamily="1" charset="0"/>
              </a:rPr>
              <a:t>		</a:t>
            </a:r>
            <a:r>
              <a:rPr lang="fr-CH" b="1" dirty="0" smtClean="0">
                <a:solidFill>
                  <a:srgbClr val="000000"/>
                </a:solidFill>
                <a:latin typeface="Courier New" pitchFamily="1" charset="0"/>
              </a:rPr>
              <a:t>city: 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</a:rPr>
              <a:t>"</a:t>
            </a:r>
            <a:r>
              <a:rPr lang="fr-CH" b="1" dirty="0">
                <a:solidFill>
                  <a:srgbClr val="00B050"/>
                </a:solidFill>
                <a:latin typeface="Courier New" pitchFamily="1" charset="0"/>
              </a:rPr>
              <a:t>Montreal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</a:rPr>
              <a:t>"</a:t>
            </a:r>
            <a:r>
              <a:rPr lang="fr-CH" b="1" dirty="0" smtClean="0">
                <a:solidFill>
                  <a:srgbClr val="000000"/>
                </a:solidFill>
                <a:latin typeface="Courier New" pitchFamily="1" charset="0"/>
              </a:rPr>
              <a:t>,</a:t>
            </a:r>
          </a:p>
          <a:p>
            <a:pPr eaLnBrk="1" hangingPunct="1"/>
            <a:r>
              <a:rPr lang="fr-CH" b="1" dirty="0">
                <a:solidFill>
                  <a:srgbClr val="000000"/>
                </a:solidFill>
                <a:latin typeface="Courier New" pitchFamily="1" charset="0"/>
              </a:rPr>
              <a:t>	</a:t>
            </a:r>
            <a:r>
              <a:rPr lang="fr-CH" b="1" dirty="0" smtClean="0">
                <a:solidFill>
                  <a:srgbClr val="000000"/>
                </a:solidFill>
                <a:latin typeface="Courier New" pitchFamily="1" charset="0"/>
              </a:rPr>
              <a:t>	country: 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</a:rPr>
              <a:t>"</a:t>
            </a:r>
            <a:r>
              <a:rPr lang="fr-CH" b="1" dirty="0">
                <a:solidFill>
                  <a:srgbClr val="00B050"/>
                </a:solidFill>
                <a:latin typeface="Courier New" pitchFamily="1" charset="0"/>
              </a:rPr>
              <a:t>Canada</a:t>
            </a:r>
            <a:r>
              <a:rPr lang="fr-CH" b="1" dirty="0" smtClean="0">
                <a:solidFill>
                  <a:srgbClr val="7F7F7F"/>
                </a:solidFill>
                <a:latin typeface="Courier New" pitchFamily="1" charset="0"/>
              </a:rPr>
              <a:t>"</a:t>
            </a:r>
          </a:p>
          <a:p>
            <a:pPr eaLnBrk="1" hangingPunct="1"/>
            <a:r>
              <a:rPr lang="fr-CH" b="1" dirty="0">
                <a:solidFill>
                  <a:srgbClr val="000000"/>
                </a:solidFill>
                <a:latin typeface="Courier New" pitchFamily="1" charset="0"/>
              </a:rPr>
              <a:t>	</a:t>
            </a:r>
            <a:r>
              <a:rPr lang="fr-CH" b="1" dirty="0" smtClean="0">
                <a:solidFill>
                  <a:srgbClr val="000000"/>
                </a:solidFill>
                <a:latin typeface="Courier New" pitchFamily="1" charset="0"/>
              </a:rPr>
              <a:t>},</a:t>
            </a:r>
          </a:p>
          <a:p>
            <a:pPr eaLnBrk="1" hangingPunct="1"/>
            <a:r>
              <a:rPr lang="fr-CH" b="1" dirty="0">
                <a:solidFill>
                  <a:srgbClr val="000000"/>
                </a:solidFill>
                <a:latin typeface="Courier New" pitchFamily="1" charset="0"/>
                <a:ea typeface="ＭＳ Ｐゴシック" pitchFamily="1" charset="-128"/>
              </a:rPr>
              <a:t>	</a:t>
            </a:r>
            <a:r>
              <a:rPr lang="fr-CH" b="1" dirty="0" smtClean="0">
                <a:solidFill>
                  <a:srgbClr val="000000"/>
                </a:solidFill>
                <a:latin typeface="Courier New" pitchFamily="1" charset="0"/>
                <a:ea typeface="ＭＳ Ｐゴシック" pitchFamily="1" charset="-128"/>
              </a:rPr>
              <a:t>price: </a:t>
            </a:r>
            <a:r>
              <a:rPr lang="fr-CH" b="1" dirty="0" smtClean="0">
                <a:solidFill>
                  <a:schemeClr val="accent6"/>
                </a:solidFill>
                <a:latin typeface="Courier New" pitchFamily="1" charset="0"/>
                <a:ea typeface="ＭＳ Ｐゴシック" pitchFamily="1" charset="-128"/>
              </a:rPr>
              <a:t>890</a:t>
            </a:r>
            <a:r>
              <a:rPr lang="fr-CH" b="1" dirty="0">
                <a:solidFill>
                  <a:srgbClr val="3366FF"/>
                </a:solidFill>
                <a:latin typeface="Courier New" pitchFamily="1" charset="0"/>
                <a:ea typeface="ＭＳ Ｐゴシック" pitchFamily="1" charset="-128"/>
              </a:rPr>
              <a:t>	</a:t>
            </a:r>
            <a:endParaRPr lang="fr-CH" b="1" dirty="0" smtClean="0">
              <a:solidFill>
                <a:srgbClr val="3366FF"/>
              </a:solidFill>
              <a:latin typeface="Courier New" pitchFamily="1" charset="0"/>
              <a:ea typeface="ＭＳ Ｐゴシック" pitchFamily="1" charset="-128"/>
            </a:endParaRPr>
          </a:p>
          <a:p>
            <a:pPr eaLnBrk="1" hangingPunct="1">
              <a:buFont typeface="Wingdings" pitchFamily="1" charset="2"/>
              <a:buNone/>
            </a:pP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}</a:t>
            </a:r>
            <a:endParaRPr lang="fr-CH" b="1" dirty="0">
              <a:latin typeface="Courier New" pitchFamily="1" charset="0"/>
              <a:ea typeface="ＭＳ Ｐゴシック" pitchFamily="1" charset="-128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83125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Literals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To access a property: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To call a method: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Introduction to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1921396"/>
            <a:ext cx="8785225" cy="10801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Wingdings" pitchFamily="1" charset="2"/>
              <a:buNone/>
            </a:pPr>
            <a:r>
              <a:rPr lang="en-GB" b="1" dirty="0" err="1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var</a:t>
            </a:r>
            <a:r>
              <a:rPr lang="en-GB" b="1" dirty="0" smtClean="0">
                <a:latin typeface="Courier New" pitchFamily="1" charset="0"/>
                <a:ea typeface="ＭＳ Ｐゴシック" pitchFamily="1" charset="-128"/>
              </a:rPr>
              <a:t> </a:t>
            </a:r>
            <a:r>
              <a:rPr lang="en-GB" b="1" dirty="0" err="1" smtClean="0">
                <a:latin typeface="Courier New" pitchFamily="1" charset="0"/>
                <a:ea typeface="ＭＳ Ｐゴシック" pitchFamily="1" charset="-128"/>
              </a:rPr>
              <a:t>firstName</a:t>
            </a:r>
            <a:r>
              <a:rPr lang="en-GB" b="1" dirty="0" smtClean="0">
                <a:latin typeface="Courier New" pitchFamily="1" charset="0"/>
                <a:ea typeface="ＭＳ Ｐゴシック" pitchFamily="1" charset="-128"/>
              </a:rPr>
              <a:t> = </a:t>
            </a:r>
            <a:r>
              <a:rPr lang="en-GB" b="1" dirty="0" err="1" smtClean="0">
                <a:latin typeface="Courier New" pitchFamily="1" charset="0"/>
                <a:ea typeface="ＭＳ Ｐゴシック" pitchFamily="1" charset="-128"/>
              </a:rPr>
              <a:t>barney.firstName</a:t>
            </a:r>
            <a:r>
              <a:rPr lang="en-GB" b="1" dirty="0" smtClean="0">
                <a:latin typeface="Courier New" pitchFamily="1" charset="0"/>
                <a:ea typeface="ＭＳ Ｐゴシック" pitchFamily="1" charset="-128"/>
              </a:rPr>
              <a:t>;</a:t>
            </a:r>
          </a:p>
          <a:p>
            <a:pPr algn="ctr" eaLnBrk="1" hangingPunct="1">
              <a:buFont typeface="Wingdings" pitchFamily="1" charset="2"/>
              <a:buNone/>
            </a:pPr>
            <a:endParaRPr lang="en-GB" b="1" dirty="0" smtClean="0">
              <a:latin typeface="Courier New" pitchFamily="1" charset="0"/>
              <a:ea typeface="ＭＳ Ｐゴシック" pitchFamily="1" charset="-128"/>
            </a:endParaRPr>
          </a:p>
          <a:p>
            <a:pPr algn="ctr" eaLnBrk="1" hangingPunct="1">
              <a:buFont typeface="Wingdings" pitchFamily="1" charset="2"/>
              <a:buNone/>
            </a:pPr>
            <a:r>
              <a:rPr lang="en-GB" b="1" dirty="0" err="1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var</a:t>
            </a:r>
            <a:r>
              <a:rPr lang="en-GB" b="1" dirty="0" smtClean="0">
                <a:latin typeface="Courier New" pitchFamily="1" charset="0"/>
                <a:ea typeface="ＭＳ Ｐゴシック" pitchFamily="1" charset="-128"/>
              </a:rPr>
              <a:t> </a:t>
            </a:r>
            <a:r>
              <a:rPr lang="en-GB" b="1" dirty="0" err="1" smtClean="0">
                <a:latin typeface="Courier New" pitchFamily="1" charset="0"/>
                <a:ea typeface="ＭＳ Ｐゴシック" pitchFamily="1" charset="-128"/>
              </a:rPr>
              <a:t>lastName</a:t>
            </a:r>
            <a:r>
              <a:rPr lang="en-GB" b="1" dirty="0" smtClean="0">
                <a:latin typeface="Courier New" pitchFamily="1" charset="0"/>
                <a:ea typeface="ＭＳ Ｐゴシック" pitchFamily="1" charset="-128"/>
              </a:rPr>
              <a:t> = barney[</a:t>
            </a:r>
            <a:r>
              <a:rPr lang="en-GB" b="1" dirty="0" smtClean="0">
                <a:solidFill>
                  <a:srgbClr val="7F7F7F"/>
                </a:solidFill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en-GB" b="1" dirty="0" err="1">
                <a:solidFill>
                  <a:srgbClr val="00B050"/>
                </a:solidFill>
                <a:latin typeface="Courier New" pitchFamily="1" charset="0"/>
              </a:rPr>
              <a:t>lastName</a:t>
            </a:r>
            <a:r>
              <a:rPr lang="en-GB" b="1" dirty="0" smtClean="0">
                <a:solidFill>
                  <a:srgbClr val="7F7F7F"/>
                </a:solidFill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en-GB" b="1" dirty="0" smtClean="0">
                <a:latin typeface="Courier New" pitchFamily="1" charset="0"/>
                <a:ea typeface="ＭＳ Ｐゴシック" pitchFamily="1" charset="-128"/>
              </a:rPr>
              <a:t>];</a:t>
            </a:r>
            <a:endParaRPr lang="fr-CH" b="1" dirty="0">
              <a:latin typeface="Courier New" pitchFamily="1" charset="0"/>
              <a:ea typeface="ＭＳ Ｐゴシック" pitchFamily="1" charset="-128"/>
            </a:endParaRPr>
          </a:p>
        </p:txBody>
      </p:sp>
      <p:sp>
        <p:nvSpPr>
          <p:cNvPr id="6" name="Rectangle à coins arrondis 4"/>
          <p:cNvSpPr/>
          <p:nvPr/>
        </p:nvSpPr>
        <p:spPr>
          <a:xfrm>
            <a:off x="179512" y="3937620"/>
            <a:ext cx="8785225" cy="11521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Wingdings" pitchFamily="1" charset="2"/>
              <a:buNone/>
            </a:pPr>
            <a:r>
              <a:rPr lang="en-GB" b="1" dirty="0" err="1">
                <a:latin typeface="Courier New" pitchFamily="1" charset="0"/>
                <a:ea typeface="ＭＳ Ｐゴシック" pitchFamily="1" charset="-128"/>
              </a:rPr>
              <a:t>b</a:t>
            </a:r>
            <a:r>
              <a:rPr lang="en-GB" b="1" dirty="0" err="1" smtClean="0">
                <a:latin typeface="Courier New" pitchFamily="1" charset="0"/>
                <a:ea typeface="ＭＳ Ｐゴシック" pitchFamily="1" charset="-128"/>
              </a:rPr>
              <a:t>arney.saySmthg</a:t>
            </a:r>
            <a:r>
              <a:rPr lang="en-GB" b="1" dirty="0" smtClean="0">
                <a:latin typeface="Courier New" pitchFamily="1" charset="0"/>
                <a:ea typeface="ＭＳ Ｐゴシック" pitchFamily="1" charset="-128"/>
              </a:rPr>
              <a:t>(</a:t>
            </a:r>
            <a:r>
              <a:rPr lang="en-GB" b="1" dirty="0" smtClean="0">
                <a:latin typeface="Courier New" pitchFamily="1" charset="0"/>
                <a:ea typeface="ＭＳ Ｐゴシック" pitchFamily="1" charset="-128"/>
              </a:rPr>
              <a:t>)</a:t>
            </a:r>
            <a:r>
              <a:rPr lang="en-GB" b="1" dirty="0" smtClean="0">
                <a:latin typeface="Courier New" pitchFamily="1" charset="0"/>
                <a:ea typeface="ＭＳ Ｐゴシック" pitchFamily="1" charset="-128"/>
              </a:rPr>
              <a:t>;</a:t>
            </a:r>
          </a:p>
          <a:p>
            <a:pPr algn="ctr" eaLnBrk="1" hangingPunct="1">
              <a:buFont typeface="Wingdings" pitchFamily="1" charset="2"/>
              <a:buNone/>
            </a:pPr>
            <a:endParaRPr lang="en-GB" b="1" dirty="0" smtClean="0">
              <a:latin typeface="Courier New" pitchFamily="1" charset="0"/>
              <a:ea typeface="ＭＳ Ｐゴシック" pitchFamily="1" charset="-128"/>
            </a:endParaRPr>
          </a:p>
          <a:p>
            <a:pPr algn="ctr" eaLnBrk="1" hangingPunct="1"/>
            <a:r>
              <a:rPr lang="en-GB" b="1" dirty="0">
                <a:latin typeface="Courier New" pitchFamily="1" charset="0"/>
                <a:ea typeface="ＭＳ Ｐゴシック" pitchFamily="1" charset="-128"/>
              </a:rPr>
              <a:t>b</a:t>
            </a:r>
            <a:r>
              <a:rPr lang="en-GB" b="1" dirty="0" smtClean="0">
                <a:latin typeface="Courier New" pitchFamily="1" charset="0"/>
                <a:ea typeface="ＭＳ Ｐゴシック" pitchFamily="1" charset="-128"/>
              </a:rPr>
              <a:t>arney.["</a:t>
            </a:r>
            <a:r>
              <a:rPr lang="en-GB" b="1" dirty="0" err="1">
                <a:solidFill>
                  <a:srgbClr val="00B050"/>
                </a:solidFill>
                <a:latin typeface="Courier New" pitchFamily="1" charset="0"/>
              </a:rPr>
              <a:t>saySmthg</a:t>
            </a:r>
            <a:r>
              <a:rPr lang="en-GB" b="1" dirty="0" smtClean="0">
                <a:latin typeface="Courier New" pitchFamily="1" charset="0"/>
                <a:ea typeface="ＭＳ Ｐゴシック" pitchFamily="1" charset="-128"/>
              </a:rPr>
              <a:t>"](</a:t>
            </a:r>
            <a:r>
              <a:rPr lang="en-GB" b="1" dirty="0">
                <a:latin typeface="Courier New" pitchFamily="1" charset="0"/>
                <a:ea typeface="ＭＳ Ｐゴシック" pitchFamily="1" charset="-128"/>
              </a:rPr>
              <a:t>)</a:t>
            </a:r>
            <a:r>
              <a:rPr lang="en-GB" b="1" dirty="0" smtClean="0">
                <a:latin typeface="Courier New" pitchFamily="1" charset="0"/>
                <a:ea typeface="ＭＳ Ｐゴシック" pitchFamily="1" charset="-128"/>
              </a:rPr>
              <a:t>;</a:t>
            </a:r>
            <a:endParaRPr lang="en-GB" b="1" dirty="0">
              <a:latin typeface="Courier New" pitchFamily="1" charset="0"/>
              <a:ea typeface="ＭＳ Ｐゴシック" pitchFamily="1" charset="-128"/>
            </a:endParaRPr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05906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Literals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To create new instances based on an existing object, you can clone it: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Introduction to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2353444"/>
            <a:ext cx="8785225" cy="27363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Font typeface="Wingdings" pitchFamily="1" charset="2"/>
              <a:buNone/>
            </a:pPr>
            <a:r>
              <a:rPr lang="en-GB" b="1" dirty="0" err="1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var</a:t>
            </a:r>
            <a:r>
              <a:rPr lang="en-GB" b="1" dirty="0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anotherBarney</a:t>
            </a:r>
            <a:r>
              <a:rPr lang="en-GB" b="1" dirty="0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= </a:t>
            </a:r>
            <a:r>
              <a:rPr lang="en-GB" b="1" dirty="0" err="1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Object.create</a:t>
            </a:r>
            <a:r>
              <a:rPr lang="en-GB" b="1" dirty="0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(barney);</a:t>
            </a:r>
          </a:p>
          <a:p>
            <a:pPr eaLnBrk="1" hangingPunct="1">
              <a:buFont typeface="Wingdings" pitchFamily="1" charset="2"/>
              <a:buNone/>
            </a:pPr>
            <a:endParaRPr lang="en-GB" b="1" dirty="0" smtClean="0">
              <a:solidFill>
                <a:schemeClr val="tx1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eaLnBrk="1" hangingPunct="1">
              <a:buFont typeface="Wingdings" pitchFamily="1" charset="2"/>
              <a:buNone/>
            </a:pPr>
            <a:r>
              <a:rPr lang="en-GB" b="1" dirty="0" err="1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anotherBarney.saySmthg</a:t>
            </a:r>
            <a:r>
              <a:rPr lang="en-GB" b="1" dirty="0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= </a:t>
            </a:r>
            <a:r>
              <a:rPr lang="en-GB" b="1" dirty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function</a:t>
            </a:r>
            <a:r>
              <a:rPr lang="en-GB" b="1" dirty="0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() {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</a:t>
            </a:r>
            <a:r>
              <a:rPr lang="en-GB" b="1" dirty="0" err="1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console.log</a:t>
            </a:r>
            <a:r>
              <a:rPr lang="en-GB" b="1" dirty="0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</a:t>
            </a:r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</a:rPr>
              <a:t>... Legendary!</a:t>
            </a:r>
            <a:r>
              <a:rPr lang="en-GB" b="1" dirty="0" smtClean="0">
                <a:solidFill>
                  <a:srgbClr val="7F7F7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en-GB" b="1" dirty="0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);</a:t>
            </a:r>
            <a:endParaRPr lang="en-GB" b="1" dirty="0">
              <a:solidFill>
                <a:schemeClr val="tx1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};</a:t>
            </a:r>
          </a:p>
          <a:p>
            <a:pPr eaLnBrk="1" hangingPunct="1">
              <a:buFont typeface="Wingdings" pitchFamily="1" charset="2"/>
              <a:buNone/>
            </a:pPr>
            <a:endParaRPr lang="fr-CH" b="1" dirty="0">
              <a:solidFill>
                <a:schemeClr val="tx1"/>
              </a:solidFill>
              <a:latin typeface="Courier New" pitchFamily="1" charset="0"/>
              <a:ea typeface="ＭＳ Ｐゴシック" pitchFamily="1" charset="-128"/>
            </a:endParaRPr>
          </a:p>
          <a:p>
            <a:pPr eaLnBrk="1" hangingPunct="1">
              <a:buFont typeface="Wingdings" pitchFamily="1" charset="2"/>
              <a:buNone/>
            </a:pPr>
            <a:r>
              <a:rPr lang="fr-CH" b="1" dirty="0" smtClean="0">
                <a:solidFill>
                  <a:schemeClr val="tx1"/>
                </a:solidFill>
                <a:latin typeface="Courier New" pitchFamily="1" charset="0"/>
                <a:ea typeface="ＭＳ Ｐゴシック" pitchFamily="1" charset="-128"/>
                <a:cs typeface="Courier New" pitchFamily="-106" charset="0"/>
              </a:rPr>
              <a:t>barney.saySmthg();</a:t>
            </a:r>
          </a:p>
          <a:p>
            <a:pPr eaLnBrk="1" hangingPunct="1"/>
            <a:r>
              <a:rPr lang="fr-CH" b="1" dirty="0" smtClean="0">
                <a:solidFill>
                  <a:schemeClr val="tx1"/>
                </a:solidFill>
                <a:latin typeface="Courier New" pitchFamily="1" charset="0"/>
                <a:ea typeface="ＭＳ Ｐゴシック" pitchFamily="1" charset="-128"/>
                <a:cs typeface="Courier New" pitchFamily="-106" charset="0"/>
              </a:rPr>
              <a:t>anotherBarney.saySmthg</a:t>
            </a:r>
            <a:r>
              <a:rPr lang="fr-CH" b="1" dirty="0">
                <a:solidFill>
                  <a:schemeClr val="tx1"/>
                </a:solidFill>
                <a:latin typeface="Courier New" pitchFamily="1" charset="0"/>
                <a:ea typeface="ＭＳ Ｐゴシック" pitchFamily="1" charset="-128"/>
                <a:cs typeface="Courier New" pitchFamily="-106" charset="0"/>
              </a:rPr>
              <a:t>()</a:t>
            </a:r>
            <a:r>
              <a:rPr lang="fr-CH" b="1" dirty="0" smtClean="0">
                <a:solidFill>
                  <a:schemeClr val="tx1"/>
                </a:solidFill>
                <a:latin typeface="Courier New" pitchFamily="1" charset="0"/>
                <a:ea typeface="ＭＳ Ｐゴシック" pitchFamily="1" charset="-128"/>
                <a:cs typeface="Courier New" pitchFamily="-106" charset="0"/>
              </a:rPr>
              <a:t>;</a:t>
            </a:r>
            <a:endParaRPr lang="en-GB" b="1" dirty="0">
              <a:solidFill>
                <a:schemeClr val="tx1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</p:txBody>
      </p:sp>
      <p:pic>
        <p:nvPicPr>
          <p:cNvPr id="7" name="Picture 6" descr="Screen Shot 2012-07-19 at 5.54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153644"/>
            <a:ext cx="3175000" cy="10414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Imag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44753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new </a:t>
            </a:r>
            <a:r>
              <a:rPr lang="en-US" dirty="0" smtClean="0"/>
              <a:t>operator</a:t>
            </a:r>
            <a:endParaRPr lang="en-US" i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You can also in some specific case use the </a:t>
            </a:r>
            <a:r>
              <a:rPr lang="en-US" b="1" i="1" dirty="0" smtClean="0"/>
              <a:t>new </a:t>
            </a:r>
            <a:r>
              <a:rPr lang="en-US" dirty="0" smtClean="0"/>
              <a:t>operator to create new instances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We’ll see more about how to define objects with it in a next course…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Introduction to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</p:txBody>
      </p:sp>
      <p:sp>
        <p:nvSpPr>
          <p:cNvPr id="8" name="Rectangle à coins arrondis 4"/>
          <p:cNvSpPr/>
          <p:nvPr/>
        </p:nvSpPr>
        <p:spPr>
          <a:xfrm>
            <a:off x="179512" y="3721596"/>
            <a:ext cx="8785225" cy="15121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 eaLnBrk="1" hangingPunct="1">
              <a:spcBef>
                <a:spcPts val="600"/>
              </a:spcBef>
              <a:buClr>
                <a:schemeClr val="hlink"/>
              </a:buClr>
            </a:pPr>
            <a:r>
              <a:rPr lang="en-GB" b="1" dirty="0" err="1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var</a:t>
            </a:r>
            <a:r>
              <a:rPr lang="en-GB" b="1" dirty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anArray</a:t>
            </a:r>
            <a:r>
              <a:rPr lang="en-GB" b="1" dirty="0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 </a:t>
            </a:r>
            <a:r>
              <a:rPr lang="en-GB" b="1" dirty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new</a:t>
            </a:r>
            <a:r>
              <a:rPr lang="en-GB" b="1" dirty="0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Array(</a:t>
            </a:r>
            <a:r>
              <a:rPr lang="en-GB" b="1" dirty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)</a:t>
            </a:r>
            <a:r>
              <a:rPr lang="en-GB" b="1" dirty="0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; </a:t>
            </a:r>
            <a:r>
              <a:rPr lang="en-GB" b="1" dirty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// It works</a:t>
            </a:r>
            <a:r>
              <a:rPr lang="en-GB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!</a:t>
            </a:r>
          </a:p>
          <a:p>
            <a:pPr marL="342900" indent="-342900" eaLnBrk="1" hangingPunct="1">
              <a:spcBef>
                <a:spcPts val="600"/>
              </a:spcBef>
              <a:buClr>
                <a:schemeClr val="hlink"/>
              </a:buClr>
            </a:pPr>
            <a:endParaRPr lang="en-GB" b="1" dirty="0" smtClean="0">
              <a:solidFill>
                <a:srgbClr val="0070C0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marL="342900" indent="-342900" eaLnBrk="1" hangingPunct="1">
              <a:spcBef>
                <a:spcPts val="600"/>
              </a:spcBef>
              <a:buClr>
                <a:schemeClr val="hlink"/>
              </a:buClr>
            </a:pPr>
            <a:r>
              <a:rPr lang="en-GB" b="1" dirty="0" err="1" smtClean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var</a:t>
            </a:r>
            <a:r>
              <a:rPr lang="en-GB" b="1" dirty="0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n</a:t>
            </a:r>
            <a:r>
              <a:rPr lang="en-GB" b="1" dirty="0" err="1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ewBarney</a:t>
            </a:r>
            <a:r>
              <a:rPr lang="en-GB" b="1" dirty="0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= </a:t>
            </a:r>
            <a:r>
              <a:rPr lang="en-GB" b="1" dirty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new</a:t>
            </a:r>
            <a:r>
              <a:rPr lang="en-GB" b="1" dirty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barney(</a:t>
            </a:r>
            <a:r>
              <a:rPr lang="en-GB" b="1" dirty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)</a:t>
            </a:r>
            <a:r>
              <a:rPr lang="en-GB" b="1" dirty="0" smtClean="0">
                <a:solidFill>
                  <a:schemeClr val="tx1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;  </a:t>
            </a:r>
            <a:r>
              <a:rPr lang="en-GB" b="1" dirty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// It doesn’t work because </a:t>
            </a:r>
          </a:p>
          <a:p>
            <a:pPr marL="342900" indent="-342900" eaLnBrk="1" hangingPunct="1">
              <a:spcBef>
                <a:spcPts val="600"/>
              </a:spcBef>
              <a:buClr>
                <a:schemeClr val="hlink"/>
              </a:buClr>
            </a:pPr>
            <a:r>
              <a:rPr lang="en-GB" b="1" dirty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				    </a:t>
            </a:r>
            <a:r>
              <a:rPr lang="en-GB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/</a:t>
            </a:r>
            <a:r>
              <a:rPr lang="en-GB" b="1" dirty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 barney is an object literal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71941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objects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The main objects provide by the language are: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Introduction to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</p:txBody>
      </p:sp>
      <p:graphicFrame>
        <p:nvGraphicFramePr>
          <p:cNvPr id="6" name="Espace réservé du contenu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9918654"/>
              </p:ext>
            </p:extLst>
          </p:nvPr>
        </p:nvGraphicFramePr>
        <p:xfrm>
          <a:off x="395536" y="1993404"/>
          <a:ext cx="8424936" cy="288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355"/>
                <a:gridCol w="6568581"/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smtClean="0"/>
                        <a:t>Type</a:t>
                      </a:r>
                      <a:endParaRPr lang="en-US" sz="2000" noProof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/>
                        <a:t>Description</a:t>
                      </a:r>
                      <a:endParaRPr lang="en-US" sz="2000" noProof="0" dirty="0"/>
                    </a:p>
                  </a:txBody>
                  <a:tcPr marT="45714" marB="45714"/>
                </a:tc>
              </a:tr>
              <a:tr h="576064">
                <a:tc>
                  <a:txBody>
                    <a:bodyPr/>
                    <a:lstStyle/>
                    <a:p>
                      <a:r>
                        <a:rPr lang="en-US" sz="2000" b="1" noProof="0" dirty="0" smtClean="0"/>
                        <a:t>Array</a:t>
                      </a:r>
                      <a:endParaRPr lang="en-US" sz="2000" b="1" noProof="0" dirty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r>
                        <a:rPr lang="en-US" sz="2000" noProof="0" dirty="0" smtClean="0"/>
                        <a:t>Represent</a:t>
                      </a:r>
                      <a:r>
                        <a:rPr lang="en-US" sz="2000" baseline="0" noProof="0" dirty="0" smtClean="0"/>
                        <a:t> a data array</a:t>
                      </a:r>
                      <a:endParaRPr lang="en-US" sz="2000" noProof="0" dirty="0"/>
                    </a:p>
                  </a:txBody>
                  <a:tcPr marT="45714" marB="45714" anchor="ctr"/>
                </a:tc>
              </a:tr>
              <a:tr h="576064">
                <a:tc>
                  <a:txBody>
                    <a:bodyPr/>
                    <a:lstStyle/>
                    <a:p>
                      <a:r>
                        <a:rPr lang="en-US" sz="2000" b="1" noProof="0" dirty="0" smtClean="0"/>
                        <a:t>Math</a:t>
                      </a:r>
                      <a:endParaRPr lang="en-US" sz="2000" b="1" noProof="0" dirty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r>
                        <a:rPr lang="en-US" sz="2000" noProof="0" dirty="0" smtClean="0"/>
                        <a:t>Provide mathematics functions</a:t>
                      </a:r>
                      <a:endParaRPr lang="en-US" sz="2000" noProof="0" dirty="0"/>
                    </a:p>
                  </a:txBody>
                  <a:tcPr marT="45714" marB="45714" anchor="ctr"/>
                </a:tc>
              </a:tr>
              <a:tr h="576064">
                <a:tc>
                  <a:txBody>
                    <a:bodyPr/>
                    <a:lstStyle/>
                    <a:p>
                      <a:r>
                        <a:rPr lang="en-US" sz="2000" b="1" noProof="0" dirty="0" smtClean="0"/>
                        <a:t>Date</a:t>
                      </a:r>
                      <a:endParaRPr lang="en-US" sz="2000" b="1" noProof="0" dirty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r>
                        <a:rPr lang="en-US" sz="2000" noProof="0" dirty="0" smtClean="0"/>
                        <a:t>Represent a date</a:t>
                      </a:r>
                      <a:endParaRPr lang="en-US" sz="2000" noProof="0" dirty="0"/>
                    </a:p>
                  </a:txBody>
                  <a:tcPr marT="45714" marB="45714" anchor="ctr"/>
                </a:tc>
              </a:tr>
              <a:tr h="576064">
                <a:tc>
                  <a:txBody>
                    <a:bodyPr/>
                    <a:lstStyle/>
                    <a:p>
                      <a:r>
                        <a:rPr lang="en-US" sz="2000" b="1" noProof="0" dirty="0" err="1" smtClean="0"/>
                        <a:t>RegExp</a:t>
                      </a:r>
                      <a:endParaRPr lang="en-US" sz="2000" b="1" noProof="0" dirty="0"/>
                    </a:p>
                  </a:txBody>
                  <a:tcPr marT="45714" marB="45714" anchor="ctr"/>
                </a:tc>
                <a:tc>
                  <a:txBody>
                    <a:bodyPr/>
                    <a:lstStyle/>
                    <a:p>
                      <a:r>
                        <a:rPr lang="en-US" sz="2000" noProof="0" dirty="0" smtClean="0"/>
                        <a:t>A</a:t>
                      </a:r>
                      <a:r>
                        <a:rPr lang="en-US" sz="2000" baseline="0" noProof="0" dirty="0" smtClean="0"/>
                        <a:t> useful type to use regular expressions</a:t>
                      </a:r>
                      <a:endParaRPr lang="en-US" sz="2000" noProof="0" dirty="0"/>
                    </a:p>
                  </a:txBody>
                  <a:tcPr marT="45714" marB="45714" anchor="ctr"/>
                </a:tc>
              </a:tr>
            </a:tbl>
          </a:graphicData>
        </a:graphic>
      </p:graphicFrame>
      <p:pic>
        <p:nvPicPr>
          <p:cNvPr id="7" name="Imag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213"/>
            <a:ext cx="827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933672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</a:t>
            </a:r>
            <a:r>
              <a:rPr lang="en-US" dirty="0" smtClean="0"/>
              <a:t>objects: Math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Math object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Properties: mathematical constants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Methods: mathematical functions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Introduction to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</p:txBody>
      </p:sp>
      <p:sp>
        <p:nvSpPr>
          <p:cNvPr id="8" name="Rectangle à coins arrondis 4"/>
          <p:cNvSpPr/>
          <p:nvPr/>
        </p:nvSpPr>
        <p:spPr>
          <a:xfrm>
            <a:off x="179512" y="3145532"/>
            <a:ext cx="8785225" cy="15121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Font typeface="Wingdings" pitchFamily="1" charset="2"/>
              <a:buNone/>
            </a:pP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 </a:t>
            </a:r>
            <a:r>
              <a:rPr lang="fr-CH" b="1" dirty="0" smtClean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var 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nqpi = Math.round(Math.PI); </a:t>
            </a:r>
            <a:r>
              <a:rPr lang="fr-CH" b="1" dirty="0">
                <a:solidFill>
                  <a:srgbClr val="479B8F"/>
                </a:solidFill>
                <a:latin typeface="Courier New" pitchFamily="1" charset="0"/>
                <a:ea typeface="ＭＳ Ｐゴシック" pitchFamily="1" charset="-128"/>
              </a:rPr>
              <a:t>// 3</a:t>
            </a:r>
          </a:p>
          <a:p>
            <a:pPr eaLnBrk="1" hangingPunct="1">
              <a:buFont typeface="Wingdings" pitchFamily="1" charset="2"/>
              <a:buNone/>
            </a:pPr>
            <a:r>
              <a:rPr lang="fr-CH" b="1" dirty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 </a:t>
            </a:r>
            <a:r>
              <a:rPr lang="fr-CH" b="1" dirty="0" smtClean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var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 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logE = Math.log(Math.E); </a:t>
            </a:r>
            <a:r>
              <a:rPr lang="fr-CH" b="1" dirty="0">
                <a:solidFill>
                  <a:srgbClr val="479B8F"/>
                </a:solidFill>
                <a:latin typeface="Courier New" pitchFamily="1" charset="0"/>
                <a:ea typeface="ＭＳ Ｐゴシック" pitchFamily="1" charset="-128"/>
              </a:rPr>
              <a:t>// 1</a:t>
            </a:r>
          </a:p>
          <a:p>
            <a:pPr eaLnBrk="1" hangingPunct="1">
              <a:buFont typeface="Wingdings" pitchFamily="1" charset="2"/>
              <a:buNone/>
            </a:pPr>
            <a:r>
              <a:rPr lang="fr-CH" b="1" dirty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 </a:t>
            </a:r>
            <a:r>
              <a:rPr lang="fr-CH" b="1" dirty="0" smtClean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var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 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al = Math.random(); </a:t>
            </a:r>
            <a:r>
              <a:rPr lang="fr-CH" b="1" dirty="0">
                <a:solidFill>
                  <a:srgbClr val="479B8F"/>
                </a:solidFill>
                <a:latin typeface="Courier New" pitchFamily="1" charset="0"/>
                <a:ea typeface="ＭＳ Ｐゴシック" pitchFamily="1" charset="-128"/>
              </a:rPr>
              <a:t>// ?</a:t>
            </a:r>
          </a:p>
          <a:p>
            <a:pPr eaLnBrk="1" hangingPunct="1">
              <a:buFont typeface="Wingdings" pitchFamily="1" charset="2"/>
              <a:buNone/>
            </a:pPr>
            <a:r>
              <a:rPr lang="fr-CH" b="1" dirty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 </a:t>
            </a:r>
            <a:r>
              <a:rPr lang="fr-CH" b="1" dirty="0" smtClean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var 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al2 = Math.floor(Math.random() * </a:t>
            </a:r>
            <a:r>
              <a:rPr lang="fr-CH" b="1" dirty="0">
                <a:solidFill>
                  <a:srgbClr val="EA8B00"/>
                </a:solidFill>
                <a:latin typeface="Courier New" pitchFamily="1" charset="0"/>
                <a:ea typeface="ＭＳ Ｐゴシック" pitchFamily="1" charset="-128"/>
              </a:rPr>
              <a:t>10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)</a:t>
            </a:r>
            <a:r>
              <a:rPr lang="en-GB" b="1" dirty="0">
                <a:latin typeface="Courier New" pitchFamily="1" charset="0"/>
                <a:ea typeface="ＭＳ Ｐゴシック" pitchFamily="1" charset="-128"/>
              </a:rPr>
              <a:t>;</a:t>
            </a:r>
            <a:endParaRPr lang="fr-CH" b="1" dirty="0">
              <a:latin typeface="Courier New" pitchFamily="1" charset="0"/>
              <a:ea typeface="ＭＳ Ｐゴシック" pitchFamily="1" charset="-128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47374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</a:t>
            </a:r>
            <a:r>
              <a:rPr lang="en-US" dirty="0" smtClean="0"/>
              <a:t>objects: Date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Date object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Represents a date/hour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Provide some useful functions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Introduction to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</p:txBody>
      </p:sp>
      <p:sp>
        <p:nvSpPr>
          <p:cNvPr id="8" name="Rectangle à coins arrondis 4"/>
          <p:cNvSpPr/>
          <p:nvPr/>
        </p:nvSpPr>
        <p:spPr>
          <a:xfrm>
            <a:off x="179512" y="3145532"/>
            <a:ext cx="8785225" cy="18722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Font typeface="Wingdings" pitchFamily="1" charset="2"/>
              <a:buNone/>
            </a:pPr>
            <a:r>
              <a:rPr lang="fr-CH" b="1" dirty="0" smtClean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var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 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now = </a:t>
            </a:r>
            <a:r>
              <a:rPr lang="fr-CH" b="1" dirty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new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 Date(); </a:t>
            </a:r>
            <a:r>
              <a:rPr lang="fr-CH" b="1" dirty="0">
                <a:solidFill>
                  <a:srgbClr val="479B8F"/>
                </a:solidFill>
                <a:latin typeface="Courier New" pitchFamily="1" charset="0"/>
                <a:ea typeface="ＭＳ Ｐゴシック" pitchFamily="1" charset="-128"/>
              </a:rPr>
              <a:t>// today</a:t>
            </a:r>
          </a:p>
          <a:p>
            <a:pPr eaLnBrk="1" hangingPunct="1">
              <a:buFont typeface="Wingdings" pitchFamily="1" charset="2"/>
              <a:buNone/>
            </a:pPr>
            <a:r>
              <a:rPr lang="fr-CH" b="1" dirty="0" smtClean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var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 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unix = </a:t>
            </a:r>
            <a:r>
              <a:rPr lang="fr-CH" b="1" dirty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new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 Date(0); </a:t>
            </a:r>
            <a:r>
              <a:rPr lang="fr-CH" b="1" dirty="0">
                <a:solidFill>
                  <a:srgbClr val="479B8F"/>
                </a:solidFill>
                <a:latin typeface="Courier New" pitchFamily="1" charset="0"/>
                <a:ea typeface="ＭＳ Ｐゴシック" pitchFamily="1" charset="-128"/>
              </a:rPr>
              <a:t>// 1970-01-01</a:t>
            </a:r>
          </a:p>
          <a:p>
            <a:pPr eaLnBrk="1" hangingPunct="1">
              <a:buFont typeface="Wingdings" pitchFamily="1" charset="2"/>
              <a:buNone/>
            </a:pPr>
            <a:r>
              <a:rPr lang="fr-CH" b="1" dirty="0" smtClean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var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 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date1 = </a:t>
            </a:r>
            <a:r>
              <a:rPr lang="fr-CH" b="1" dirty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new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 Date("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  <a:ea typeface="ＭＳ Ｐゴシック" pitchFamily="1" charset="-128"/>
              </a:rPr>
              <a:t>Day </a:t>
            </a:r>
            <a:r>
              <a:rPr lang="en-GB" b="1" dirty="0" err="1">
                <a:solidFill>
                  <a:srgbClr val="00B050"/>
                </a:solidFill>
                <a:latin typeface="Courier New" pitchFamily="1" charset="0"/>
                <a:ea typeface="ＭＳ Ｐゴシック" pitchFamily="1" charset="-128"/>
              </a:rPr>
              <a:t>Mth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  <a:ea typeface="ＭＳ Ｐゴシック" pitchFamily="1" charset="-128"/>
              </a:rPr>
              <a:t> </a:t>
            </a:r>
            <a:r>
              <a:rPr lang="en-GB" b="1" dirty="0" err="1">
                <a:solidFill>
                  <a:srgbClr val="00B050"/>
                </a:solidFill>
                <a:latin typeface="Courier New" pitchFamily="1" charset="0"/>
                <a:ea typeface="ＭＳ Ｐゴシック" pitchFamily="1" charset="-128"/>
              </a:rPr>
              <a:t>dd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  <a:ea typeface="ＭＳ Ｐゴシック" pitchFamily="1" charset="-128"/>
              </a:rPr>
              <a:t> YYYY </a:t>
            </a:r>
            <a:r>
              <a:rPr lang="en-GB" b="1" dirty="0" err="1">
                <a:solidFill>
                  <a:srgbClr val="00B050"/>
                </a:solidFill>
                <a:latin typeface="Courier New" pitchFamily="1" charset="0"/>
                <a:ea typeface="ＭＳ Ｐゴシック" pitchFamily="1" charset="-128"/>
              </a:rPr>
              <a:t>hh:mm:ss</a:t>
            </a:r>
            <a:r>
              <a:rPr lang="en-GB" b="1" dirty="0">
                <a:latin typeface="Courier New" pitchFamily="1" charset="0"/>
                <a:ea typeface="ＭＳ Ｐゴシック" pitchFamily="1" charset="-128"/>
              </a:rPr>
              <a:t>");</a:t>
            </a:r>
            <a:endParaRPr lang="fr-CH" b="1" dirty="0">
              <a:latin typeface="Courier New" pitchFamily="1" charset="0"/>
              <a:ea typeface="ＭＳ Ｐゴシック" pitchFamily="1" charset="-128"/>
            </a:endParaRPr>
          </a:p>
          <a:p>
            <a:pPr eaLnBrk="1" hangingPunct="1">
              <a:buFont typeface="Wingdings" pitchFamily="1" charset="2"/>
              <a:buNone/>
            </a:pPr>
            <a:r>
              <a:rPr lang="fr-CH" b="1" dirty="0" smtClean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var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 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date2 = </a:t>
            </a:r>
            <a:r>
              <a:rPr lang="fr-CH" b="1" dirty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new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 Date("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  <a:ea typeface="ＭＳ Ｐゴシック" pitchFamily="1" charset="-128"/>
              </a:rPr>
              <a:t>YYYY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en-GB" b="1" dirty="0">
                <a:latin typeface="Courier New" pitchFamily="1" charset="0"/>
                <a:ea typeface="ＭＳ Ｐゴシック" pitchFamily="1" charset="-128"/>
              </a:rPr>
              <a:t>,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  <a:ea typeface="ＭＳ Ｐゴシック" pitchFamily="1" charset="-128"/>
              </a:rPr>
              <a:t>MM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en-GB" b="1" dirty="0">
                <a:latin typeface="Courier New" pitchFamily="1" charset="0"/>
                <a:ea typeface="ＭＳ Ｐゴシック" pitchFamily="1" charset="-128"/>
              </a:rPr>
              <a:t>,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  <a:ea typeface="ＭＳ Ｐゴシック" pitchFamily="1" charset="-128"/>
              </a:rPr>
              <a:t>DD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en-GB" b="1" dirty="0">
                <a:latin typeface="Courier New" pitchFamily="1" charset="0"/>
                <a:ea typeface="ＭＳ Ｐゴシック" pitchFamily="1" charset="-128"/>
              </a:rPr>
              <a:t>,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en-GB" b="1" dirty="0" err="1">
                <a:solidFill>
                  <a:srgbClr val="00B050"/>
                </a:solidFill>
                <a:latin typeface="Courier New" pitchFamily="1" charset="0"/>
                <a:ea typeface="ＭＳ Ｐゴシック" pitchFamily="1" charset="-128"/>
              </a:rPr>
              <a:t>hh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en-GB" b="1" dirty="0">
                <a:latin typeface="Courier New" pitchFamily="1" charset="0"/>
                <a:ea typeface="ＭＳ Ｐゴシック" pitchFamily="1" charset="-128"/>
              </a:rPr>
              <a:t>,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  <a:ea typeface="ＭＳ Ｐゴシック" pitchFamily="1" charset="-128"/>
              </a:rPr>
              <a:t>mm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en-GB" b="1" dirty="0">
                <a:latin typeface="Courier New" pitchFamily="1" charset="0"/>
                <a:ea typeface="ＭＳ Ｐゴシック" pitchFamily="1" charset="-128"/>
              </a:rPr>
              <a:t>,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en-GB" b="1" dirty="0" err="1">
                <a:solidFill>
                  <a:srgbClr val="00B050"/>
                </a:solidFill>
                <a:latin typeface="Courier New" pitchFamily="1" charset="0"/>
                <a:ea typeface="ＭＳ Ｐゴシック" pitchFamily="1" charset="-128"/>
              </a:rPr>
              <a:t>ss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en-GB" b="1" dirty="0">
                <a:latin typeface="Courier New" pitchFamily="1" charset="0"/>
                <a:ea typeface="ＭＳ Ｐゴシック" pitchFamily="1" charset="-128"/>
              </a:rPr>
              <a:t>,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en-GB" b="1" dirty="0" err="1">
                <a:solidFill>
                  <a:srgbClr val="00B050"/>
                </a:solidFill>
                <a:latin typeface="Courier New" pitchFamily="1" charset="0"/>
                <a:ea typeface="ＭＳ Ｐゴシック" pitchFamily="1" charset="-128"/>
              </a:rPr>
              <a:t>ms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"</a:t>
            </a:r>
            <a:r>
              <a:rPr lang="en-GB" b="1" dirty="0">
                <a:latin typeface="Courier New" pitchFamily="1" charset="0"/>
                <a:ea typeface="ＭＳ Ｐゴシック" pitchFamily="1" charset="-128"/>
              </a:rPr>
              <a:t>)</a:t>
            </a:r>
            <a:r>
              <a:rPr lang="en-GB" b="1" dirty="0" smtClean="0">
                <a:latin typeface="Courier New" pitchFamily="1" charset="0"/>
                <a:ea typeface="ＭＳ Ｐゴシック" pitchFamily="1" charset="-128"/>
              </a:rPr>
              <a:t>;</a:t>
            </a:r>
          </a:p>
          <a:p>
            <a:pPr eaLnBrk="1" hangingPunct="1">
              <a:buFont typeface="Wingdings" pitchFamily="1" charset="2"/>
              <a:buNone/>
            </a:pPr>
            <a:endParaRPr lang="en-GB" b="1" dirty="0">
              <a:solidFill>
                <a:srgbClr val="00B050"/>
              </a:solidFill>
              <a:latin typeface="Courier New" pitchFamily="1" charset="0"/>
              <a:ea typeface="ＭＳ Ｐゴシック" pitchFamily="1" charset="-128"/>
            </a:endParaRPr>
          </a:p>
          <a:p>
            <a:pPr eaLnBrk="1" hangingPunct="1">
              <a:buFont typeface="Wingdings" pitchFamily="1" charset="2"/>
              <a:buNone/>
            </a:pPr>
            <a:r>
              <a:rPr lang="fr-CH" b="1" dirty="0" smtClean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var 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timestamp = Date.now();</a:t>
            </a:r>
            <a:endParaRPr lang="fr-CH" b="1" dirty="0">
              <a:latin typeface="Courier New" pitchFamily="1" charset="0"/>
              <a:ea typeface="ＭＳ Ｐゴシック" pitchFamily="1" charset="-128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65189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</a:t>
            </a:r>
            <a:r>
              <a:rPr lang="en-US" dirty="0" smtClean="0"/>
              <a:t>objects: </a:t>
            </a:r>
            <a:r>
              <a:rPr lang="en-US" dirty="0" err="1" smtClean="0"/>
              <a:t>RegExp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err="1" smtClean="0"/>
              <a:t>RegExp</a:t>
            </a:r>
            <a:r>
              <a:rPr lang="en-US" dirty="0" smtClean="0"/>
              <a:t> object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Allow to manipulate regular expressions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Can be created by two ways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  <a:spcBef>
                <a:spcPts val="3000"/>
              </a:spcBef>
            </a:pPr>
            <a:r>
              <a:rPr lang="en-US" dirty="0" smtClean="0"/>
              <a:t>Use modifiers: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"g" for "global"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"</a:t>
            </a:r>
            <a:r>
              <a:rPr lang="en-US" dirty="0" err="1" smtClean="0"/>
              <a:t>i</a:t>
            </a:r>
            <a:r>
              <a:rPr lang="en-US" dirty="0" smtClean="0"/>
              <a:t>" for "insensitive"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Introduction to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</p:txBody>
      </p:sp>
      <p:sp>
        <p:nvSpPr>
          <p:cNvPr id="8" name="Rectangle à coins arrondis 4"/>
          <p:cNvSpPr/>
          <p:nvPr/>
        </p:nvSpPr>
        <p:spPr>
          <a:xfrm>
            <a:off x="179512" y="2713484"/>
            <a:ext cx="8785225" cy="8640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Font typeface="Wingdings" pitchFamily="1" charset="2"/>
              <a:buNone/>
            </a:pPr>
            <a:r>
              <a:rPr lang="fr-CH" b="1" dirty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var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 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regex 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= </a:t>
            </a:r>
            <a:r>
              <a:rPr lang="fr-CH" b="1" dirty="0">
                <a:solidFill>
                  <a:srgbClr val="F79646"/>
                </a:solidFill>
                <a:latin typeface="Courier New" pitchFamily="1" charset="0"/>
                <a:ea typeface="ＭＳ Ｐゴシック" pitchFamily="1" charset="-128"/>
              </a:rPr>
              <a:t>/PATTERN</a:t>
            </a:r>
            <a:r>
              <a:rPr lang="fr-CH" b="1" dirty="0" smtClean="0">
                <a:solidFill>
                  <a:srgbClr val="F79646"/>
                </a:solidFill>
                <a:latin typeface="Courier New" pitchFamily="1" charset="0"/>
                <a:ea typeface="ＭＳ Ｐゴシック" pitchFamily="1" charset="-128"/>
              </a:rPr>
              <a:t>/&lt;g</a:t>
            </a:r>
            <a:r>
              <a:rPr lang="fr-CH" b="1" dirty="0">
                <a:solidFill>
                  <a:srgbClr val="F79646"/>
                </a:solidFill>
                <a:latin typeface="Courier New" pitchFamily="1" charset="0"/>
                <a:ea typeface="ＭＳ Ｐゴシック" pitchFamily="1" charset="-128"/>
              </a:rPr>
              <a:t>|i|</a:t>
            </a:r>
            <a:r>
              <a:rPr lang="fr-CH" b="1" dirty="0" smtClean="0">
                <a:solidFill>
                  <a:srgbClr val="F79646"/>
                </a:solidFill>
                <a:latin typeface="Courier New" pitchFamily="1" charset="0"/>
                <a:ea typeface="ＭＳ Ｐゴシック" pitchFamily="1" charset="-128"/>
              </a:rPr>
              <a:t>gi&gt;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;</a:t>
            </a:r>
            <a:endParaRPr lang="fr-CH" b="1" dirty="0">
              <a:latin typeface="Courier New" pitchFamily="1" charset="0"/>
              <a:ea typeface="ＭＳ Ｐゴシック" pitchFamily="1" charset="-128"/>
            </a:endParaRPr>
          </a:p>
          <a:p>
            <a:pPr eaLnBrk="1" hangingPunct="1">
              <a:buFont typeface="Wingdings" pitchFamily="1" charset="2"/>
              <a:buNone/>
            </a:pP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regex 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= </a:t>
            </a:r>
            <a:r>
              <a:rPr lang="en-GB" b="1" dirty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new</a:t>
            </a:r>
            <a:r>
              <a:rPr lang="en-GB" b="1" dirty="0">
                <a:latin typeface="Courier New" pitchFamily="1" charset="0"/>
                <a:ea typeface="ＭＳ Ｐゴシック" pitchFamily="1" charset="-128"/>
              </a:rPr>
              <a:t> </a:t>
            </a:r>
            <a:r>
              <a:rPr lang="en-GB" b="1" dirty="0" err="1">
                <a:latin typeface="Courier New" pitchFamily="1" charset="0"/>
                <a:ea typeface="ＭＳ Ｐゴシック" pitchFamily="1" charset="-128"/>
              </a:rPr>
              <a:t>RegExp</a:t>
            </a:r>
            <a:r>
              <a:rPr lang="en-GB" b="1" dirty="0">
                <a:latin typeface="Courier New" pitchFamily="1" charset="0"/>
                <a:ea typeface="ＭＳ Ｐゴシック" pitchFamily="1" charset="-128"/>
              </a:rPr>
              <a:t>("</a:t>
            </a:r>
            <a:r>
              <a:rPr lang="en-GB" b="1" dirty="0" smtClean="0">
                <a:solidFill>
                  <a:srgbClr val="00B050"/>
                </a:solidFill>
                <a:latin typeface="Courier New" pitchFamily="1" charset="0"/>
                <a:ea typeface="ＭＳ Ｐゴシック" pitchFamily="1" charset="-128"/>
              </a:rPr>
              <a:t>PATTERN</a:t>
            </a:r>
            <a:r>
              <a:rPr lang="en-GB" b="1" dirty="0" smtClean="0">
                <a:latin typeface="Courier New" pitchFamily="1" charset="0"/>
                <a:ea typeface="ＭＳ Ｐゴシック" pitchFamily="1" charset="-128"/>
              </a:rPr>
              <a:t>",&lt;"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  <a:ea typeface="ＭＳ Ｐゴシック" pitchFamily="1" charset="-128"/>
              </a:rPr>
              <a:t>g</a:t>
            </a:r>
            <a:r>
              <a:rPr lang="en-GB" b="1" dirty="0">
                <a:latin typeface="Courier New" pitchFamily="1" charset="0"/>
                <a:ea typeface="ＭＳ Ｐゴシック" pitchFamily="1" charset="-128"/>
              </a:rPr>
              <a:t>"|"</a:t>
            </a:r>
            <a:r>
              <a:rPr lang="en-GB" b="1" dirty="0" err="1">
                <a:solidFill>
                  <a:srgbClr val="00B050"/>
                </a:solidFill>
                <a:latin typeface="Courier New" pitchFamily="1" charset="0"/>
                <a:ea typeface="ＭＳ Ｐゴシック" pitchFamily="1" charset="-128"/>
              </a:rPr>
              <a:t>i</a:t>
            </a:r>
            <a:r>
              <a:rPr lang="en-GB" b="1" dirty="0">
                <a:latin typeface="Courier New" pitchFamily="1" charset="0"/>
                <a:ea typeface="ＭＳ Ｐゴシック" pitchFamily="1" charset="-128"/>
              </a:rPr>
              <a:t>"|"</a:t>
            </a:r>
            <a:r>
              <a:rPr lang="en-GB" b="1" dirty="0" err="1" smtClean="0">
                <a:solidFill>
                  <a:srgbClr val="00B050"/>
                </a:solidFill>
                <a:latin typeface="Courier New" pitchFamily="1" charset="0"/>
                <a:ea typeface="ＭＳ Ｐゴシック" pitchFamily="1" charset="-128"/>
              </a:rPr>
              <a:t>gi</a:t>
            </a:r>
            <a:r>
              <a:rPr lang="en-GB" b="1" dirty="0" smtClean="0">
                <a:latin typeface="Courier New" pitchFamily="1" charset="0"/>
                <a:ea typeface="ＭＳ Ｐゴシック" pitchFamily="1" charset="-128"/>
              </a:rPr>
              <a:t>"&gt;)</a:t>
            </a:r>
            <a:r>
              <a:rPr lang="en-GB" b="1" dirty="0">
                <a:latin typeface="Courier New" pitchFamily="1" charset="0"/>
                <a:ea typeface="ＭＳ Ｐゴシック" pitchFamily="1" charset="-128"/>
              </a:rPr>
              <a:t>;</a:t>
            </a:r>
            <a:endParaRPr lang="fr-CH" b="1" dirty="0">
              <a:latin typeface="Courier New" pitchFamily="1" charset="0"/>
              <a:ea typeface="ＭＳ Ｐゴシック" pitchFamily="1" charset="-128"/>
            </a:endParaRPr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97563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objects: </a:t>
            </a:r>
            <a:r>
              <a:rPr lang="en-US" dirty="0" err="1"/>
              <a:t>RegExp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RegExp</a:t>
            </a:r>
            <a:r>
              <a:rPr lang="fr-FR" dirty="0" smtClean="0"/>
              <a:t> </a:t>
            </a:r>
            <a:r>
              <a:rPr lang="fr-FR" dirty="0" err="1" smtClean="0"/>
              <a:t>object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Patterns </a:t>
            </a:r>
            <a:r>
              <a:rPr lang="fr-FR" dirty="0" err="1" smtClean="0"/>
              <a:t>also</a:t>
            </a:r>
            <a:r>
              <a:rPr lang="fr-FR" dirty="0" smtClean="0"/>
              <a:t> have </a:t>
            </a:r>
            <a:r>
              <a:rPr lang="fr-FR" dirty="0" err="1" smtClean="0"/>
              <a:t>functions</a:t>
            </a:r>
            <a:r>
              <a:rPr lang="fr-FR" dirty="0" smtClean="0"/>
              <a:t>:</a:t>
            </a:r>
          </a:p>
          <a:p>
            <a:pPr lvl="2"/>
            <a:r>
              <a:rPr lang="en-US" i="1" dirty="0" smtClean="0"/>
              <a:t>test(</a:t>
            </a:r>
            <a:r>
              <a:rPr lang="en-US" i="1" dirty="0" err="1" smtClean="0"/>
              <a:t>str</a:t>
            </a:r>
            <a:r>
              <a:rPr lang="en-US" i="1" dirty="0" smtClean="0"/>
              <a:t>)</a:t>
            </a:r>
            <a:r>
              <a:rPr lang="en-US" dirty="0" smtClean="0"/>
              <a:t> to check if there is a match</a:t>
            </a:r>
          </a:p>
          <a:p>
            <a:pPr lvl="2"/>
            <a:r>
              <a:rPr lang="en-US" i="1" dirty="0" smtClean="0"/>
              <a:t>exec(</a:t>
            </a:r>
            <a:r>
              <a:rPr lang="en-US" i="1" dirty="0" err="1" smtClean="0"/>
              <a:t>str</a:t>
            </a:r>
            <a:r>
              <a:rPr lang="en-US" i="1" dirty="0"/>
              <a:t>)</a:t>
            </a:r>
            <a:r>
              <a:rPr lang="en-US" dirty="0" smtClean="0"/>
              <a:t> to return matched string parts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Introduction to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3145532"/>
            <a:ext cx="8785225" cy="20162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Font typeface="Wingdings" pitchFamily="1" charset="2"/>
              <a:buNone/>
            </a:pPr>
            <a:r>
              <a:rPr lang="fr-CH" b="1" dirty="0" smtClean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var </a:t>
            </a:r>
            <a:r>
              <a:rPr lang="en-GB" b="1" dirty="0" err="1" smtClean="0">
                <a:latin typeface="Courier New" pitchFamily="1" charset="0"/>
                <a:ea typeface="ＭＳ Ｐゴシック" pitchFamily="1" charset="-128"/>
              </a:rPr>
              <a:t>str</a:t>
            </a:r>
            <a:r>
              <a:rPr lang="en-GB" b="1" dirty="0" smtClean="0">
                <a:latin typeface="Courier New" pitchFamily="1" charset="0"/>
                <a:ea typeface="ＭＳ Ｐゴシック" pitchFamily="1" charset="-128"/>
              </a:rPr>
              <a:t> = "</a:t>
            </a:r>
            <a:r>
              <a:rPr lang="en-GB" b="1" dirty="0" err="1" smtClean="0">
                <a:solidFill>
                  <a:srgbClr val="00B050"/>
                </a:solidFill>
                <a:latin typeface="Courier New" pitchFamily="1" charset="0"/>
                <a:ea typeface="ＭＳ Ｐゴシック" pitchFamily="1" charset="-128"/>
              </a:rPr>
              <a:t>cdbBdbsbz</a:t>
            </a:r>
            <a:r>
              <a:rPr lang="en-GB" b="1" dirty="0" smtClean="0">
                <a:latin typeface="Courier New" pitchFamily="1" charset="0"/>
                <a:ea typeface="ＭＳ Ｐゴシック" pitchFamily="1" charset="-128"/>
              </a:rPr>
              <a:t>”;</a:t>
            </a:r>
            <a:endParaRPr lang="fr-CH" b="1" dirty="0" smtClean="0">
              <a:solidFill>
                <a:srgbClr val="0070C0"/>
              </a:solidFill>
              <a:latin typeface="Courier New" pitchFamily="1" charset="0"/>
              <a:ea typeface="ＭＳ Ｐゴシック" pitchFamily="1" charset="-128"/>
            </a:endParaRPr>
          </a:p>
          <a:p>
            <a:pPr eaLnBrk="1" hangingPunct="1">
              <a:buFont typeface="Wingdings" pitchFamily="1" charset="2"/>
              <a:buNone/>
            </a:pPr>
            <a:r>
              <a:rPr lang="fr-CH" b="1" dirty="0" smtClean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var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 re = </a:t>
            </a:r>
            <a:r>
              <a:rPr lang="fr-CH" b="1" dirty="0" smtClean="0">
                <a:solidFill>
                  <a:srgbClr val="F79646"/>
                </a:solidFill>
                <a:latin typeface="Courier New" pitchFamily="1" charset="0"/>
                <a:ea typeface="ＭＳ Ｐゴシック" pitchFamily="1" charset="-128"/>
              </a:rPr>
              <a:t>/d(b+)(d)/ig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;</a:t>
            </a:r>
          </a:p>
          <a:p>
            <a:pPr eaLnBrk="1" hangingPunct="1">
              <a:buFont typeface="Wingdings" pitchFamily="1" charset="2"/>
              <a:buNone/>
            </a:pPr>
            <a:r>
              <a:rPr lang="fr-CH" b="1" dirty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var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 match = re.test(</a:t>
            </a:r>
            <a:r>
              <a:rPr lang="fr-CH" b="1" dirty="0">
                <a:latin typeface="Courier New" pitchFamily="1" charset="0"/>
                <a:ea typeface="ＭＳ Ｐゴシック" pitchFamily="1" charset="-128"/>
              </a:rPr>
              <a:t>str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);</a:t>
            </a:r>
          </a:p>
          <a:p>
            <a:pPr eaLnBrk="1" hangingPunct="1"/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console.log(match); </a:t>
            </a:r>
            <a:r>
              <a:rPr lang="fr-CH" b="1" dirty="0">
                <a:solidFill>
                  <a:srgbClr val="479B8F"/>
                </a:solidFill>
                <a:latin typeface="Courier New" pitchFamily="1" charset="0"/>
                <a:ea typeface="ＭＳ Ｐゴシック" pitchFamily="1" charset="-128"/>
              </a:rPr>
              <a:t>// Display: </a:t>
            </a:r>
            <a:r>
              <a:rPr lang="fr-CH" b="1" dirty="0" smtClean="0">
                <a:solidFill>
                  <a:srgbClr val="479B8F"/>
                </a:solidFill>
                <a:latin typeface="Courier New" pitchFamily="1" charset="0"/>
                <a:ea typeface="ＭＳ Ｐゴシック" pitchFamily="1" charset="-128"/>
              </a:rPr>
              <a:t>« true »</a:t>
            </a:r>
            <a:endParaRPr lang="fr-CH" b="1" dirty="0" smtClean="0">
              <a:latin typeface="Courier New" pitchFamily="1" charset="0"/>
              <a:ea typeface="ＭＳ Ｐゴシック" pitchFamily="1" charset="-128"/>
            </a:endParaRPr>
          </a:p>
          <a:p>
            <a:pPr eaLnBrk="1" hangingPunct="1">
              <a:buFont typeface="Wingdings" pitchFamily="1" charset="2"/>
              <a:buNone/>
            </a:pPr>
            <a:endParaRPr lang="fr-CH" b="1" dirty="0" smtClean="0">
              <a:latin typeface="Courier New" pitchFamily="1" charset="0"/>
              <a:ea typeface="ＭＳ Ｐゴシック" pitchFamily="1" charset="-128"/>
            </a:endParaRPr>
          </a:p>
          <a:p>
            <a:pPr eaLnBrk="1" hangingPunct="1">
              <a:buFont typeface="Wingdings" pitchFamily="1" charset="2"/>
              <a:buNone/>
            </a:pPr>
            <a:r>
              <a:rPr lang="fr-CH" b="1" dirty="0">
                <a:solidFill>
                  <a:srgbClr val="0070C0"/>
                </a:solidFill>
                <a:latin typeface="Courier New" pitchFamily="1" charset="0"/>
                <a:ea typeface="ＭＳ Ｐゴシック" pitchFamily="1" charset="-128"/>
              </a:rPr>
              <a:t>var</a:t>
            </a: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 result = re.exec(str); </a:t>
            </a:r>
          </a:p>
          <a:p>
            <a:pPr eaLnBrk="1" hangingPunct="1">
              <a:buFont typeface="Wingdings" pitchFamily="1" charset="2"/>
              <a:buNone/>
            </a:pPr>
            <a:r>
              <a:rPr lang="fr-CH" b="1" dirty="0" smtClean="0">
                <a:latin typeface="Courier New" pitchFamily="1" charset="0"/>
                <a:ea typeface="ＭＳ Ｐゴシック" pitchFamily="1" charset="-128"/>
              </a:rPr>
              <a:t>console.log(result.toString()); </a:t>
            </a:r>
            <a:r>
              <a:rPr lang="fr-CH" b="1" dirty="0">
                <a:solidFill>
                  <a:srgbClr val="479B8F"/>
                </a:solidFill>
                <a:latin typeface="Courier New" pitchFamily="1" charset="0"/>
                <a:ea typeface="ＭＳ Ｐゴシック" pitchFamily="1" charset="-128"/>
              </a:rPr>
              <a:t>// Display: « dbBd,bB,d »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49213"/>
            <a:ext cx="6778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7556916"/>
      </p:ext>
    </p:extLst>
  </p:cSld>
  <p:clrMapOvr>
    <a:masterClrMapping/>
  </p:clrMapOvr>
</p:sld>
</file>

<file path=ppt/theme/theme1.xml><?xml version="1.0" encoding="utf-8"?>
<a:theme xmlns:a="http://schemas.openxmlformats.org/drawingml/2006/main" name="SUPINFOThem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SUPINFOTheme.thmx</Template>
  <TotalTime>0</TotalTime>
  <Words>4172</Words>
  <Application>Microsoft Macintosh PowerPoint</Application>
  <PresentationFormat>On-screen Show (16:10)</PresentationFormat>
  <Paragraphs>975</Paragraphs>
  <Slides>108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09" baseType="lpstr">
      <vt:lpstr>SUPINFOTheme</vt:lpstr>
      <vt:lpstr>PowerPoint Presentation</vt:lpstr>
      <vt:lpstr>PowerPoint Presentation</vt:lpstr>
      <vt:lpstr>PowerPoint Presentation</vt:lpstr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History</vt:lpstr>
      <vt:lpstr>History</vt:lpstr>
      <vt:lpstr>History</vt:lpstr>
      <vt:lpstr>Libraries</vt:lpstr>
      <vt:lpstr>Community</vt:lpstr>
      <vt:lpstr>Community</vt:lpstr>
      <vt:lpstr>JavaScript Everywhere</vt:lpstr>
      <vt:lpstr>Questions ?</vt:lpstr>
      <vt:lpstr>Basic notions</vt:lpstr>
      <vt:lpstr>Hello World!</vt:lpstr>
      <vt:lpstr>Implementation of JavaScript code</vt:lpstr>
      <vt:lpstr>Syntax rules and basics</vt:lpstr>
      <vt:lpstr>Syntax rules and basics</vt:lpstr>
      <vt:lpstr>Syntax rules and basics</vt:lpstr>
      <vt:lpstr>Syntax rules and basics</vt:lpstr>
      <vt:lpstr>Syntax rules and basics</vt:lpstr>
      <vt:lpstr>Syntax rules and basics</vt:lpstr>
      <vt:lpstr>Variables</vt:lpstr>
      <vt:lpstr>Variables</vt:lpstr>
      <vt:lpstr>Variables</vt:lpstr>
      <vt:lpstr>Variables</vt:lpstr>
      <vt:lpstr>Variables</vt:lpstr>
      <vt:lpstr>Operators</vt:lpstr>
      <vt:lpstr>Operators</vt:lpstr>
      <vt:lpstr>Operators</vt:lpstr>
      <vt:lpstr>Operators</vt:lpstr>
      <vt:lpstr>Conditional statements</vt:lpstr>
      <vt:lpstr>Conditional statements</vt:lpstr>
      <vt:lpstr>Arrays</vt:lpstr>
      <vt:lpstr>Arrays</vt:lpstr>
      <vt:lpstr>Loops</vt:lpstr>
      <vt:lpstr>Loops</vt:lpstr>
      <vt:lpstr>Loops</vt:lpstr>
      <vt:lpstr>Loops</vt:lpstr>
      <vt:lpstr>Questions ?</vt:lpstr>
      <vt:lpstr>Exercise (1/3)</vt:lpstr>
      <vt:lpstr>Exercise (2/3)</vt:lpstr>
      <vt:lpstr>Exercise (3/3)</vt:lpstr>
      <vt:lpstr>Functions &amp; scope</vt:lpstr>
      <vt:lpstr>Functions</vt:lpstr>
      <vt:lpstr>Functions</vt:lpstr>
      <vt:lpstr>Functions</vt:lpstr>
      <vt:lpstr>Variable scope</vt:lpstr>
      <vt:lpstr>Variable scope</vt:lpstr>
      <vt:lpstr>PowerPoint Presentation</vt:lpstr>
      <vt:lpstr>Variable scope</vt:lpstr>
      <vt:lpstr>Function Expressions</vt:lpstr>
      <vt:lpstr>Functional</vt:lpstr>
      <vt:lpstr>Fn expression VS Fn declaration</vt:lpstr>
      <vt:lpstr>Questions ?</vt:lpstr>
      <vt:lpstr>Events</vt:lpstr>
      <vt:lpstr>Presentation</vt:lpstr>
      <vt:lpstr>Standard Event Attributes</vt:lpstr>
      <vt:lpstr>Standard Event Attributes</vt:lpstr>
      <vt:lpstr>Standard Event Attributes</vt:lpstr>
      <vt:lpstr>Questions ?</vt:lpstr>
      <vt:lpstr>Exercises (1/2)</vt:lpstr>
      <vt:lpstr>Exercises (2/2)</vt:lpstr>
      <vt:lpstr>DoM interactions</vt:lpstr>
      <vt:lpstr>Introduction</vt:lpstr>
      <vt:lpstr>Introduction</vt:lpstr>
      <vt:lpstr>Access Elements</vt:lpstr>
      <vt:lpstr>Access Elements</vt:lpstr>
      <vt:lpstr>Access Elements</vt:lpstr>
      <vt:lpstr>Access Elements</vt:lpstr>
      <vt:lpstr>Access Elements</vt:lpstr>
      <vt:lpstr>Manipulate Attributes</vt:lpstr>
      <vt:lpstr>Manipulate Values</vt:lpstr>
      <vt:lpstr>Other manipulations…</vt:lpstr>
      <vt:lpstr>Other manipulations…</vt:lpstr>
      <vt:lpstr>Other manipulations…</vt:lpstr>
      <vt:lpstr>PowerPoint Presentation</vt:lpstr>
      <vt:lpstr>Questions ?</vt:lpstr>
      <vt:lpstr>Exercise</vt:lpstr>
      <vt:lpstr>Introduction to  object modeling</vt:lpstr>
      <vt:lpstr>Presentation</vt:lpstr>
      <vt:lpstr>Presentation</vt:lpstr>
      <vt:lpstr>Presentation</vt:lpstr>
      <vt:lpstr>Object Literals</vt:lpstr>
      <vt:lpstr>Object Literals</vt:lpstr>
      <vt:lpstr>Object Literals</vt:lpstr>
      <vt:lpstr>Object Literals</vt:lpstr>
      <vt:lpstr>Object Literals</vt:lpstr>
      <vt:lpstr>The new operator</vt:lpstr>
      <vt:lpstr>Standard objects</vt:lpstr>
      <vt:lpstr>Standard objects: Math</vt:lpstr>
      <vt:lpstr>Standard objects: Date</vt:lpstr>
      <vt:lpstr>Standard objects: RegExp</vt:lpstr>
      <vt:lpstr>Standard objects: RegExp</vt:lpstr>
      <vt:lpstr>Questions ?</vt:lpstr>
      <vt:lpstr>Clairvoyance!</vt:lpstr>
      <vt:lpstr>Presentation</vt:lpstr>
      <vt:lpstr>Magic Number</vt:lpstr>
      <vt:lpstr>Magic Number</vt:lpstr>
      <vt:lpstr>Magic Number</vt:lpstr>
      <vt:lpstr>Magic Number</vt:lpstr>
      <vt:lpstr>Bonus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SUPINFO E-Learning Course Template</dc:title>
  <dc:subject>Template 2006 for SUPINFo courses &amp; Presentations</dc:subject>
  <dc:creator/>
  <cp:keywords>SUPINFO E-Learning Template</cp:keywords>
  <cp:lastModifiedBy/>
  <cp:revision>276</cp:revision>
  <dcterms:created xsi:type="dcterms:W3CDTF">2010-02-28T17:00:24Z</dcterms:created>
  <dcterms:modified xsi:type="dcterms:W3CDTF">2012-07-26T13:20:05Z</dcterms:modified>
  <cp:category>SUPINFO PowerPoint Templates</cp:category>
</cp:coreProperties>
</file>